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Proxima Nova Wide Extrabold" charset="1" panose="02000506030000020004"/>
      <p:regular r:id="rId25"/>
    </p:embeddedFont>
    <p:embeddedFont>
      <p:font typeface="Proxima Nova" charset="1" panose="02000506030000020004"/>
      <p:regular r:id="rId26"/>
    </p:embeddedFont>
    <p:embeddedFont>
      <p:font typeface="Proxima Nova Bold" charset="1" panose="020005060300000200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https://www.acwaiowa.com/watershed-initiatives/"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acwaiowa.com/conservation-agronomists-network/" TargetMode="External" Type="http://schemas.openxmlformats.org/officeDocument/2006/relationships/hyperlink"/><Relationship Id="rId3" Target="../media/image19.png" Type="http://schemas.openxmlformats.org/officeDocument/2006/relationships/image"/><Relationship Id="rId4" Target="../media/image20.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https://www.acwaiowa.com/watershed-initiatives/farm-to-river-partnership/" TargetMode="External" Type="http://schemas.openxmlformats.org/officeDocument/2006/relationships/hyperlink"/><Relationship Id="rId4" Target="../media/image6.png" Type="http://schemas.openxmlformats.org/officeDocument/2006/relationships/image"/><Relationship Id="rId5"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https://www.acwaiowa.com/watershed-initiatives/annual-data/" TargetMode="External" Type="http://schemas.openxmlformats.org/officeDocument/2006/relationships/hyperlink"/><Relationship Id="rId4" Target="../media/image6.png" Type="http://schemas.openxmlformats.org/officeDocument/2006/relationships/image"/><Relationship Id="rId5"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https://www.acwaiowa.com/watershed-initiatives/previous-acwa-projects/"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https://www.acwaiowa.com/resources/code-of-practice-standard/"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https://docs.google.com/document/d/1GrKmeW-nvlCWW3sx7EqUMzhlPwXss8ma/edit?tab=t.0"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acwaiowa.com/about-acwa/core-pillars/" TargetMode="External" Type="http://schemas.openxmlformats.org/officeDocument/2006/relationships/hyperlink"/><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https://www.acwaiowa.com/about-acwa/core-pillars/"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https://www.acwaiowa.com/about-acwa/core-pillars/"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https://www.acwaiowa.com/about-acwa/core-pillars/"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www.acwaiowa.com/wordpress2024/wp-content/uploads/ACWA_2024_Annual_Report.pdf"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52934"/>
        </a:solidFill>
      </p:bgPr>
    </p:bg>
    <p:spTree>
      <p:nvGrpSpPr>
        <p:cNvPr id="1" name=""/>
        <p:cNvGrpSpPr/>
        <p:nvPr/>
      </p:nvGrpSpPr>
      <p:grpSpPr>
        <a:xfrm>
          <a:off x="0" y="0"/>
          <a:ext cx="0" cy="0"/>
          <a:chOff x="0" y="0"/>
          <a:chExt cx="0" cy="0"/>
        </a:xfrm>
      </p:grpSpPr>
      <p:sp>
        <p:nvSpPr>
          <p:cNvPr name="Freeform 2" id="2"/>
          <p:cNvSpPr/>
          <p:nvPr/>
        </p:nvSpPr>
        <p:spPr>
          <a:xfrm flipH="false" flipV="false" rot="0">
            <a:off x="0" y="-3461491"/>
            <a:ext cx="18288000" cy="13716000"/>
          </a:xfrm>
          <a:custGeom>
            <a:avLst/>
            <a:gdLst/>
            <a:ahLst/>
            <a:cxnLst/>
            <a:rect r="r" b="b" t="t" l="l"/>
            <a:pathLst>
              <a:path h="13716000" w="18288000">
                <a:moveTo>
                  <a:pt x="0" y="0"/>
                </a:moveTo>
                <a:lnTo>
                  <a:pt x="18288000" y="0"/>
                </a:lnTo>
                <a:lnTo>
                  <a:pt x="18288000" y="13716000"/>
                </a:lnTo>
                <a:lnTo>
                  <a:pt x="0" y="13716000"/>
                </a:lnTo>
                <a:lnTo>
                  <a:pt x="0" y="0"/>
                </a:lnTo>
                <a:close/>
              </a:path>
            </a:pathLst>
          </a:custGeom>
          <a:blipFill>
            <a:blip r:embed="rId2"/>
            <a:stretch>
              <a:fillRect l="0" t="0" r="0" b="0"/>
            </a:stretch>
          </a:blipFill>
        </p:spPr>
      </p:sp>
      <p:sp>
        <p:nvSpPr>
          <p:cNvPr name="Freeform 3" id="3"/>
          <p:cNvSpPr/>
          <p:nvPr/>
        </p:nvSpPr>
        <p:spPr>
          <a:xfrm flipH="false" flipV="false" rot="0">
            <a:off x="0" y="5643257"/>
            <a:ext cx="18288000" cy="4910667"/>
          </a:xfrm>
          <a:custGeom>
            <a:avLst/>
            <a:gdLst/>
            <a:ahLst/>
            <a:cxnLst/>
            <a:rect r="r" b="b" t="t" l="l"/>
            <a:pathLst>
              <a:path h="4910667" w="18288000">
                <a:moveTo>
                  <a:pt x="0" y="0"/>
                </a:moveTo>
                <a:lnTo>
                  <a:pt x="18288000" y="0"/>
                </a:lnTo>
                <a:lnTo>
                  <a:pt x="18288000" y="4910666"/>
                </a:lnTo>
                <a:lnTo>
                  <a:pt x="0" y="4910666"/>
                </a:lnTo>
                <a:lnTo>
                  <a:pt x="0" y="0"/>
                </a:lnTo>
                <a:close/>
              </a:path>
            </a:pathLst>
          </a:custGeom>
          <a:blipFill>
            <a:blip r:embed="rId3">
              <a:alphaModFix amt="86000"/>
            </a:blip>
            <a:stretch>
              <a:fillRect l="0" t="0" r="0" b="0"/>
            </a:stretch>
          </a:blipFill>
        </p:spPr>
      </p:sp>
      <p:sp>
        <p:nvSpPr>
          <p:cNvPr name="Freeform 4" id="4"/>
          <p:cNvSpPr/>
          <p:nvPr/>
        </p:nvSpPr>
        <p:spPr>
          <a:xfrm flipH="false" flipV="false" rot="0">
            <a:off x="6002238" y="4332354"/>
            <a:ext cx="6283524" cy="1622292"/>
          </a:xfrm>
          <a:custGeom>
            <a:avLst/>
            <a:gdLst/>
            <a:ahLst/>
            <a:cxnLst/>
            <a:rect r="r" b="b" t="t" l="l"/>
            <a:pathLst>
              <a:path h="1622292" w="6283524">
                <a:moveTo>
                  <a:pt x="0" y="0"/>
                </a:moveTo>
                <a:lnTo>
                  <a:pt x="6283524" y="0"/>
                </a:lnTo>
                <a:lnTo>
                  <a:pt x="6283524" y="1622292"/>
                </a:lnTo>
                <a:lnTo>
                  <a:pt x="0" y="16222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3234338" y="3187944"/>
            <a:ext cx="2445931" cy="4018315"/>
            <a:chOff x="0" y="0"/>
            <a:chExt cx="3261241" cy="5357753"/>
          </a:xfrm>
        </p:grpSpPr>
        <p:pic>
          <p:nvPicPr>
            <p:cNvPr name="Picture 3" id="3"/>
            <p:cNvPicPr>
              <a:picLocks noChangeAspect="true"/>
            </p:cNvPicPr>
            <p:nvPr/>
          </p:nvPicPr>
          <p:blipFill>
            <a:blip r:embed="rId2"/>
            <a:srcRect l="32098" t="5017" r="29381" b="0"/>
            <a:stretch>
              <a:fillRect/>
            </a:stretch>
          </p:blipFill>
          <p:spPr>
            <a:xfrm flipH="false" flipV="false">
              <a:off x="0" y="0"/>
              <a:ext cx="3261241" cy="5357753"/>
            </a:xfrm>
            <a:prstGeom prst="rect">
              <a:avLst/>
            </a:prstGeom>
          </p:spPr>
        </p:pic>
      </p:grpSp>
      <p:grpSp>
        <p:nvGrpSpPr>
          <p:cNvPr name="Group 4" id="4"/>
          <p:cNvGrpSpPr/>
          <p:nvPr/>
        </p:nvGrpSpPr>
        <p:grpSpPr>
          <a:xfrm rot="0">
            <a:off x="6358802" y="3187944"/>
            <a:ext cx="2445931" cy="4018315"/>
            <a:chOff x="0" y="0"/>
            <a:chExt cx="3261241" cy="5357753"/>
          </a:xfrm>
        </p:grpSpPr>
        <p:pic>
          <p:nvPicPr>
            <p:cNvPr name="Picture 5" id="5"/>
            <p:cNvPicPr>
              <a:picLocks noChangeAspect="true"/>
            </p:cNvPicPr>
            <p:nvPr/>
          </p:nvPicPr>
          <p:blipFill>
            <a:blip r:embed="rId3"/>
            <a:srcRect l="15014" t="0" r="55159" b="0"/>
            <a:stretch>
              <a:fillRect/>
            </a:stretch>
          </p:blipFill>
          <p:spPr>
            <a:xfrm flipH="false" flipV="false">
              <a:off x="0" y="0"/>
              <a:ext cx="3261241" cy="5357753"/>
            </a:xfrm>
            <a:prstGeom prst="rect">
              <a:avLst/>
            </a:prstGeom>
          </p:spPr>
        </p:pic>
      </p:grpSp>
      <p:grpSp>
        <p:nvGrpSpPr>
          <p:cNvPr name="Group 6" id="6"/>
          <p:cNvGrpSpPr/>
          <p:nvPr/>
        </p:nvGrpSpPr>
        <p:grpSpPr>
          <a:xfrm rot="0">
            <a:off x="9483267" y="3187944"/>
            <a:ext cx="2445931" cy="4018315"/>
            <a:chOff x="0" y="0"/>
            <a:chExt cx="3261241" cy="5357753"/>
          </a:xfrm>
        </p:grpSpPr>
        <p:pic>
          <p:nvPicPr>
            <p:cNvPr name="Picture 7" id="7"/>
            <p:cNvPicPr>
              <a:picLocks noChangeAspect="true"/>
            </p:cNvPicPr>
            <p:nvPr/>
          </p:nvPicPr>
          <p:blipFill>
            <a:blip r:embed="rId4"/>
            <a:srcRect l="27173" t="0" r="27173" b="0"/>
            <a:stretch>
              <a:fillRect/>
            </a:stretch>
          </p:blipFill>
          <p:spPr>
            <a:xfrm flipH="false" flipV="false">
              <a:off x="0" y="0"/>
              <a:ext cx="3261241" cy="5357753"/>
            </a:xfrm>
            <a:prstGeom prst="rect">
              <a:avLst/>
            </a:prstGeom>
          </p:spPr>
        </p:pic>
      </p:grpSp>
      <p:grpSp>
        <p:nvGrpSpPr>
          <p:cNvPr name="Group 8" id="8"/>
          <p:cNvGrpSpPr/>
          <p:nvPr/>
        </p:nvGrpSpPr>
        <p:grpSpPr>
          <a:xfrm rot="0">
            <a:off x="12607731" y="3187944"/>
            <a:ext cx="2445931" cy="4018315"/>
            <a:chOff x="0" y="0"/>
            <a:chExt cx="3261241" cy="5357753"/>
          </a:xfrm>
        </p:grpSpPr>
        <p:pic>
          <p:nvPicPr>
            <p:cNvPr name="Picture 9" id="9"/>
            <p:cNvPicPr>
              <a:picLocks noChangeAspect="true"/>
            </p:cNvPicPr>
            <p:nvPr/>
          </p:nvPicPr>
          <p:blipFill>
            <a:blip r:embed="rId5"/>
            <a:srcRect l="52729" t="0" r="6716" b="0"/>
            <a:stretch>
              <a:fillRect/>
            </a:stretch>
          </p:blipFill>
          <p:spPr>
            <a:xfrm flipH="false" flipV="false">
              <a:off x="0" y="0"/>
              <a:ext cx="3261241" cy="5357753"/>
            </a:xfrm>
            <a:prstGeom prst="rect">
              <a:avLst/>
            </a:prstGeom>
          </p:spPr>
        </p:pic>
      </p:grpSp>
      <p:sp>
        <p:nvSpPr>
          <p:cNvPr name="TextBox 10" id="10"/>
          <p:cNvSpPr txBox="true"/>
          <p:nvPr/>
        </p:nvSpPr>
        <p:spPr>
          <a:xfrm rot="0">
            <a:off x="3234338" y="7550722"/>
            <a:ext cx="2445931" cy="1082802"/>
          </a:xfrm>
          <a:prstGeom prst="rect">
            <a:avLst/>
          </a:prstGeom>
        </p:spPr>
        <p:txBody>
          <a:bodyPr anchor="t" rtlCol="false" tIns="0" lIns="0" bIns="0" rIns="0">
            <a:spAutoFit/>
          </a:bodyPr>
          <a:lstStyle/>
          <a:p>
            <a:pPr algn="l" marL="0" indent="0" lvl="0">
              <a:lnSpc>
                <a:spcPts val="2903"/>
              </a:lnSpc>
            </a:pPr>
            <a:r>
              <a:rPr lang="en-US" b="true" sz="2399">
                <a:solidFill>
                  <a:srgbClr val="272B35"/>
                </a:solidFill>
                <a:latin typeface="Proxima Nova Bold"/>
                <a:ea typeface="Proxima Nova Bold"/>
                <a:cs typeface="Proxima Nova Bold"/>
                <a:sym typeface="Proxima Nova Bold"/>
              </a:rPr>
              <a:t>Conservation Agronomist Network</a:t>
            </a:r>
          </a:p>
        </p:txBody>
      </p:sp>
      <p:sp>
        <p:nvSpPr>
          <p:cNvPr name="TextBox 11" id="11"/>
          <p:cNvSpPr txBox="true"/>
          <p:nvPr/>
        </p:nvSpPr>
        <p:spPr>
          <a:xfrm rot="0">
            <a:off x="6358802" y="7550722"/>
            <a:ext cx="2445931" cy="1082802"/>
          </a:xfrm>
          <a:prstGeom prst="rect">
            <a:avLst/>
          </a:prstGeom>
        </p:spPr>
        <p:txBody>
          <a:bodyPr anchor="t" rtlCol="false" tIns="0" lIns="0" bIns="0" rIns="0">
            <a:spAutoFit/>
          </a:bodyPr>
          <a:lstStyle/>
          <a:p>
            <a:pPr algn="l" marL="0" indent="0" lvl="0">
              <a:lnSpc>
                <a:spcPts val="2903"/>
              </a:lnSpc>
            </a:pPr>
            <a:r>
              <a:rPr lang="en-US" b="true" sz="2399">
                <a:solidFill>
                  <a:srgbClr val="272B35"/>
                </a:solidFill>
                <a:latin typeface="Proxima Nova Bold"/>
                <a:ea typeface="Proxima Nova Bold"/>
                <a:cs typeface="Proxima Nova Bold"/>
                <a:sym typeface="Proxima Nova Bold"/>
              </a:rPr>
              <a:t>Conservation Agronomist Training</a:t>
            </a:r>
          </a:p>
        </p:txBody>
      </p:sp>
      <p:sp>
        <p:nvSpPr>
          <p:cNvPr name="TextBox 12" id="12"/>
          <p:cNvSpPr txBox="true"/>
          <p:nvPr/>
        </p:nvSpPr>
        <p:spPr>
          <a:xfrm rot="0">
            <a:off x="9483267" y="7493572"/>
            <a:ext cx="2445931" cy="861060"/>
          </a:xfrm>
          <a:prstGeom prst="rect">
            <a:avLst/>
          </a:prstGeom>
        </p:spPr>
        <p:txBody>
          <a:bodyPr anchor="t" rtlCol="false" tIns="0" lIns="0" bIns="0" rIns="0">
            <a:spAutoFit/>
          </a:bodyPr>
          <a:lstStyle/>
          <a:p>
            <a:pPr algn="l" marL="0" indent="0" lvl="0">
              <a:lnSpc>
                <a:spcPts val="3599"/>
              </a:lnSpc>
              <a:spcBef>
                <a:spcPct val="0"/>
              </a:spcBef>
            </a:pPr>
            <a:r>
              <a:rPr lang="en-US" b="true" sz="2399">
                <a:solidFill>
                  <a:srgbClr val="272B35"/>
                </a:solidFill>
                <a:latin typeface="Proxima Nova Bold"/>
                <a:ea typeface="Proxima Nova Bold"/>
                <a:cs typeface="Proxima Nova Bold"/>
                <a:sym typeface="Proxima Nova Bold"/>
              </a:rPr>
              <a:t>Farm to River Partnership</a:t>
            </a:r>
          </a:p>
        </p:txBody>
      </p:sp>
      <p:sp>
        <p:nvSpPr>
          <p:cNvPr name="TextBox 13" id="13"/>
          <p:cNvSpPr txBox="true"/>
          <p:nvPr/>
        </p:nvSpPr>
        <p:spPr>
          <a:xfrm rot="0">
            <a:off x="12607731" y="7493572"/>
            <a:ext cx="2445931" cy="861060"/>
          </a:xfrm>
          <a:prstGeom prst="rect">
            <a:avLst/>
          </a:prstGeom>
        </p:spPr>
        <p:txBody>
          <a:bodyPr anchor="t" rtlCol="false" tIns="0" lIns="0" bIns="0" rIns="0">
            <a:spAutoFit/>
          </a:bodyPr>
          <a:lstStyle/>
          <a:p>
            <a:pPr algn="l" marL="0" indent="0" lvl="0">
              <a:lnSpc>
                <a:spcPts val="3599"/>
              </a:lnSpc>
              <a:spcBef>
                <a:spcPct val="0"/>
              </a:spcBef>
            </a:pPr>
            <a:r>
              <a:rPr lang="en-US" b="true" sz="2399">
                <a:solidFill>
                  <a:srgbClr val="272B35"/>
                </a:solidFill>
                <a:latin typeface="Proxima Nova Bold"/>
                <a:ea typeface="Proxima Nova Bold"/>
                <a:cs typeface="Proxima Nova Bold"/>
                <a:sym typeface="Proxima Nova Bold"/>
              </a:rPr>
              <a:t>Water Monitoring Program</a:t>
            </a:r>
          </a:p>
        </p:txBody>
      </p:sp>
      <p:sp>
        <p:nvSpPr>
          <p:cNvPr name="TextBox 14" id="14"/>
          <p:cNvSpPr txBox="true"/>
          <p:nvPr/>
        </p:nvSpPr>
        <p:spPr>
          <a:xfrm rot="0">
            <a:off x="3712371" y="1484693"/>
            <a:ext cx="10863257" cy="1095375"/>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272B35"/>
                </a:solidFill>
                <a:latin typeface="Proxima Nova Wide Extrabold"/>
                <a:ea typeface="Proxima Nova Wide Extrabold"/>
                <a:cs typeface="Proxima Nova Wide Extrabold"/>
                <a:sym typeface="Proxima Nova Wide Extrabold"/>
              </a:rPr>
              <a:t>Current initiatives</a:t>
            </a:r>
          </a:p>
        </p:txBody>
      </p:sp>
      <p:sp>
        <p:nvSpPr>
          <p:cNvPr name="Freeform 15" id="15"/>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5053662" y="8925516"/>
            <a:ext cx="1521321" cy="396240"/>
          </a:xfrm>
          <a:prstGeom prst="rect">
            <a:avLst/>
          </a:prstGeom>
        </p:spPr>
        <p:txBody>
          <a:bodyPr anchor="t" rtlCol="false" tIns="0" lIns="0" bIns="0" rIns="0">
            <a:spAutoFit/>
          </a:bodyPr>
          <a:lstStyle/>
          <a:p>
            <a:pPr algn="ctr">
              <a:lnSpc>
                <a:spcPts val="3359"/>
              </a:lnSpc>
            </a:pPr>
            <a:r>
              <a:rPr lang="en-US" sz="2400" u="sng">
                <a:solidFill>
                  <a:srgbClr val="272B35"/>
                </a:solidFill>
                <a:latin typeface="Proxima Nova"/>
                <a:ea typeface="Proxima Nova"/>
                <a:cs typeface="Proxima Nova"/>
                <a:sym typeface="Proxima Nova"/>
                <a:hlinkClick r:id="rId8" tooltip="https://www.acwaiowa.com/watershed-initiatives/"/>
              </a:rPr>
              <a:t>Learn more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sp>
        <p:nvSpPr>
          <p:cNvPr name="TextBox 2" id="2"/>
          <p:cNvSpPr txBox="true"/>
          <p:nvPr/>
        </p:nvSpPr>
        <p:spPr>
          <a:xfrm rot="0">
            <a:off x="1997477" y="1806501"/>
            <a:ext cx="7021129" cy="752475"/>
          </a:xfrm>
          <a:prstGeom prst="rect">
            <a:avLst/>
          </a:prstGeom>
        </p:spPr>
        <p:txBody>
          <a:bodyPr anchor="t" rtlCol="false" tIns="0" lIns="0" bIns="0" rIns="0">
            <a:spAutoFit/>
          </a:bodyPr>
          <a:lstStyle/>
          <a:p>
            <a:pPr algn="l" marL="0" indent="0" lvl="0">
              <a:lnSpc>
                <a:spcPts val="5775"/>
              </a:lnSpc>
            </a:pPr>
          </a:p>
        </p:txBody>
      </p:sp>
      <p:grpSp>
        <p:nvGrpSpPr>
          <p:cNvPr name="Group 3" id="3"/>
          <p:cNvGrpSpPr/>
          <p:nvPr/>
        </p:nvGrpSpPr>
        <p:grpSpPr>
          <a:xfrm rot="0">
            <a:off x="1823579" y="7553878"/>
            <a:ext cx="1867245" cy="687203"/>
            <a:chOff x="0" y="0"/>
            <a:chExt cx="491785" cy="180992"/>
          </a:xfrm>
        </p:grpSpPr>
        <p:sp>
          <p:nvSpPr>
            <p:cNvPr name="Freeform 4" id="4"/>
            <p:cNvSpPr/>
            <p:nvPr/>
          </p:nvSpPr>
          <p:spPr>
            <a:xfrm flipH="false" flipV="false" rot="0">
              <a:off x="0" y="0"/>
              <a:ext cx="491785" cy="180992"/>
            </a:xfrm>
            <a:custGeom>
              <a:avLst/>
              <a:gdLst/>
              <a:ahLst/>
              <a:cxnLst/>
              <a:rect r="r" b="b" t="t" l="l"/>
              <a:pathLst>
                <a:path h="180992" w="491785">
                  <a:moveTo>
                    <a:pt x="90496" y="0"/>
                  </a:moveTo>
                  <a:lnTo>
                    <a:pt x="401289" y="0"/>
                  </a:lnTo>
                  <a:cubicBezTo>
                    <a:pt x="425290" y="0"/>
                    <a:pt x="448308" y="9534"/>
                    <a:pt x="465279" y="26506"/>
                  </a:cubicBezTo>
                  <a:cubicBezTo>
                    <a:pt x="482250" y="43477"/>
                    <a:pt x="491785" y="66495"/>
                    <a:pt x="491785" y="90496"/>
                  </a:cubicBezTo>
                  <a:lnTo>
                    <a:pt x="491785" y="90496"/>
                  </a:lnTo>
                  <a:cubicBezTo>
                    <a:pt x="491785" y="140475"/>
                    <a:pt x="451268" y="180992"/>
                    <a:pt x="401289" y="180992"/>
                  </a:cubicBezTo>
                  <a:lnTo>
                    <a:pt x="90496" y="180992"/>
                  </a:lnTo>
                  <a:cubicBezTo>
                    <a:pt x="40516" y="180992"/>
                    <a:pt x="0" y="140475"/>
                    <a:pt x="0" y="90496"/>
                  </a:cubicBezTo>
                  <a:lnTo>
                    <a:pt x="0" y="90496"/>
                  </a:lnTo>
                  <a:cubicBezTo>
                    <a:pt x="0" y="40516"/>
                    <a:pt x="40516" y="0"/>
                    <a:pt x="90496" y="0"/>
                  </a:cubicBezTo>
                  <a:close/>
                </a:path>
              </a:pathLst>
            </a:custGeom>
            <a:solidFill>
              <a:srgbClr val="BB8B50"/>
            </a:solidFill>
          </p:spPr>
        </p:sp>
        <p:sp>
          <p:nvSpPr>
            <p:cNvPr name="TextBox 5" id="5"/>
            <p:cNvSpPr txBox="true"/>
            <p:nvPr/>
          </p:nvSpPr>
          <p:spPr>
            <a:xfrm>
              <a:off x="0" y="-38100"/>
              <a:ext cx="491785" cy="219092"/>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997477" y="3328611"/>
            <a:ext cx="6731305" cy="4798695"/>
          </a:xfrm>
          <a:prstGeom prst="rect">
            <a:avLst/>
          </a:prstGeom>
        </p:spPr>
        <p:txBody>
          <a:bodyPr anchor="t" rtlCol="false" tIns="0" lIns="0" bIns="0" rIns="0">
            <a:spAutoFit/>
          </a:bodyPr>
          <a:lstStyle/>
          <a:p>
            <a:pPr algn="l">
              <a:lnSpc>
                <a:spcPts val="3450"/>
              </a:lnSpc>
            </a:pPr>
            <a:r>
              <a:rPr lang="en-US" sz="2300" u="sng" b="true">
                <a:solidFill>
                  <a:srgbClr val="272B35"/>
                </a:solidFill>
                <a:latin typeface="Proxima Nova Bold"/>
                <a:ea typeface="Proxima Nova Bold"/>
                <a:cs typeface="Proxima Nova Bold"/>
                <a:sym typeface="Proxima Nova Bold"/>
              </a:rPr>
              <a:t>What is a CA? </a:t>
            </a:r>
            <a:r>
              <a:rPr lang="en-US" sz="2300">
                <a:solidFill>
                  <a:srgbClr val="272B35"/>
                </a:solidFill>
                <a:latin typeface="Proxima Nova"/>
                <a:ea typeface="Proxima Nova"/>
                <a:cs typeface="Proxima Nova"/>
                <a:sym typeface="Proxima Nova"/>
              </a:rPr>
              <a:t>     A farmer facing professional </a:t>
            </a:r>
          </a:p>
          <a:p>
            <a:pPr algn="l">
              <a:lnSpc>
                <a:spcPts val="3450"/>
              </a:lnSpc>
            </a:pPr>
            <a:r>
              <a:rPr lang="en-US" sz="2300">
                <a:solidFill>
                  <a:srgbClr val="272B35"/>
                </a:solidFill>
                <a:latin typeface="Proxima Nova"/>
                <a:ea typeface="Proxima Nova"/>
                <a:cs typeface="Proxima Nova"/>
                <a:sym typeface="Proxima Nova"/>
              </a:rPr>
              <a:t>trained in both agronomy and sustainability </a:t>
            </a:r>
          </a:p>
          <a:p>
            <a:pPr algn="l">
              <a:lnSpc>
                <a:spcPts val="3450"/>
              </a:lnSpc>
            </a:pPr>
            <a:r>
              <a:rPr lang="en-US" sz="2300">
                <a:solidFill>
                  <a:srgbClr val="272B35"/>
                </a:solidFill>
                <a:latin typeface="Proxima Nova"/>
                <a:ea typeface="Proxima Nova"/>
                <a:cs typeface="Proxima Nova"/>
                <a:sym typeface="Proxima Nova"/>
              </a:rPr>
              <a:t>to help farmers implement water quality practices that balance environment with profit.</a:t>
            </a:r>
          </a:p>
          <a:p>
            <a:pPr algn="l">
              <a:lnSpc>
                <a:spcPts val="3450"/>
              </a:lnSpc>
            </a:pPr>
          </a:p>
          <a:p>
            <a:pPr algn="l">
              <a:lnSpc>
                <a:spcPts val="3450"/>
              </a:lnSpc>
            </a:pPr>
            <a:r>
              <a:rPr lang="en-US" sz="2300" u="sng" b="true">
                <a:solidFill>
                  <a:srgbClr val="272B35"/>
                </a:solidFill>
                <a:latin typeface="Proxima Nova Bold"/>
                <a:ea typeface="Proxima Nova Bold"/>
                <a:cs typeface="Proxima Nova Bold"/>
                <a:sym typeface="Proxima Nova Bold"/>
              </a:rPr>
              <a:t>How is ACWA involved? </a:t>
            </a:r>
            <a:r>
              <a:rPr lang="en-US" sz="2300">
                <a:solidFill>
                  <a:srgbClr val="272B35"/>
                </a:solidFill>
                <a:latin typeface="Proxima Nova"/>
                <a:ea typeface="Proxima Nova"/>
                <a:cs typeface="Proxima Nova"/>
                <a:sym typeface="Proxima Nova"/>
              </a:rPr>
              <a:t>ACWA created the first </a:t>
            </a:r>
          </a:p>
          <a:p>
            <a:pPr algn="l">
              <a:lnSpc>
                <a:spcPts val="3450"/>
              </a:lnSpc>
            </a:pPr>
            <a:r>
              <a:rPr lang="en-US" sz="2300">
                <a:solidFill>
                  <a:srgbClr val="272B35"/>
                </a:solidFill>
                <a:latin typeface="Proxima Nova"/>
                <a:ea typeface="Proxima Nova"/>
                <a:cs typeface="Proxima Nova"/>
                <a:sym typeface="Proxima Nova"/>
              </a:rPr>
              <a:t>CA position in the U.S. and continues to expand the model statewide by strategically finding and funding new roles.</a:t>
            </a:r>
          </a:p>
          <a:p>
            <a:pPr algn="l">
              <a:lnSpc>
                <a:spcPts val="3450"/>
              </a:lnSpc>
            </a:pPr>
          </a:p>
          <a:p>
            <a:pPr algn="l">
              <a:lnSpc>
                <a:spcPts val="3450"/>
              </a:lnSpc>
            </a:pPr>
            <a:r>
              <a:rPr lang="en-US" sz="2300" u="sng">
                <a:solidFill>
                  <a:srgbClr val="272B35"/>
                </a:solidFill>
                <a:latin typeface="Proxima Nova"/>
                <a:ea typeface="Proxima Nova"/>
                <a:cs typeface="Proxima Nova"/>
                <a:sym typeface="Proxima Nova"/>
                <a:hlinkClick r:id="rId2" tooltip="https://www.acwaiowa.com/conservation-agronomists-network/"/>
              </a:rPr>
              <a:t>Learn more</a:t>
            </a:r>
          </a:p>
        </p:txBody>
      </p:sp>
      <p:sp>
        <p:nvSpPr>
          <p:cNvPr name="TextBox 7" id="7"/>
          <p:cNvSpPr txBox="true"/>
          <p:nvPr/>
        </p:nvSpPr>
        <p:spPr>
          <a:xfrm rot="0">
            <a:off x="1997477" y="1661265"/>
            <a:ext cx="9721509" cy="1485900"/>
          </a:xfrm>
          <a:prstGeom prst="rect">
            <a:avLst/>
          </a:prstGeom>
        </p:spPr>
        <p:txBody>
          <a:bodyPr anchor="t" rtlCol="false" tIns="0" lIns="0" bIns="0" rIns="0">
            <a:spAutoFit/>
          </a:bodyPr>
          <a:lstStyle/>
          <a:p>
            <a:pPr algn="l" marL="0" indent="0" lvl="0">
              <a:lnSpc>
                <a:spcPts val="5775"/>
              </a:lnSpc>
            </a:pPr>
            <a:r>
              <a:rPr lang="en-US" sz="5500">
                <a:solidFill>
                  <a:srgbClr val="272B35"/>
                </a:solidFill>
                <a:latin typeface="Proxima Nova Wide Extrabold"/>
                <a:ea typeface="Proxima Nova Wide Extrabold"/>
                <a:cs typeface="Proxima Nova Wide Extrabold"/>
                <a:sym typeface="Proxima Nova Wide Extrabold"/>
              </a:rPr>
              <a:t>Conservation Agronomist Network</a:t>
            </a:r>
          </a:p>
        </p:txBody>
      </p:sp>
      <p:grpSp>
        <p:nvGrpSpPr>
          <p:cNvPr name="Group 8" id="8"/>
          <p:cNvGrpSpPr/>
          <p:nvPr/>
        </p:nvGrpSpPr>
        <p:grpSpPr>
          <a:xfrm rot="0">
            <a:off x="8418834" y="2782528"/>
            <a:ext cx="8456915" cy="5458554"/>
            <a:chOff x="0" y="0"/>
            <a:chExt cx="11275886" cy="7278072"/>
          </a:xfrm>
        </p:grpSpPr>
        <p:sp>
          <p:nvSpPr>
            <p:cNvPr name="Freeform 9" id="9"/>
            <p:cNvSpPr/>
            <p:nvPr/>
          </p:nvSpPr>
          <p:spPr>
            <a:xfrm flipH="false" flipV="false" rot="0">
              <a:off x="0" y="0"/>
              <a:ext cx="11275886" cy="7278072"/>
            </a:xfrm>
            <a:custGeom>
              <a:avLst/>
              <a:gdLst/>
              <a:ahLst/>
              <a:cxnLst/>
              <a:rect r="r" b="b" t="t" l="l"/>
              <a:pathLst>
                <a:path h="7278072" w="11275886">
                  <a:moveTo>
                    <a:pt x="0" y="0"/>
                  </a:moveTo>
                  <a:lnTo>
                    <a:pt x="11275886" y="0"/>
                  </a:lnTo>
                  <a:lnTo>
                    <a:pt x="11275886" y="7278072"/>
                  </a:lnTo>
                  <a:lnTo>
                    <a:pt x="0" y="72780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4899348" y="1620071"/>
              <a:ext cx="357587" cy="35758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nvGrpSpPr>
            <p:cNvPr name="Group 13" id="13"/>
            <p:cNvGrpSpPr/>
            <p:nvPr/>
          </p:nvGrpSpPr>
          <p:grpSpPr>
            <a:xfrm rot="0">
              <a:off x="2836735" y="1620071"/>
              <a:ext cx="357587" cy="35758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nvGrpSpPr>
            <p:cNvPr name="Group 16" id="16"/>
            <p:cNvGrpSpPr/>
            <p:nvPr/>
          </p:nvGrpSpPr>
          <p:grpSpPr>
            <a:xfrm rot="0">
              <a:off x="6451580" y="3237595"/>
              <a:ext cx="580234" cy="58023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nvGrpSpPr>
            <p:cNvPr name="Group 19" id="19"/>
            <p:cNvGrpSpPr/>
            <p:nvPr/>
          </p:nvGrpSpPr>
          <p:grpSpPr>
            <a:xfrm rot="0">
              <a:off x="5078141" y="3639036"/>
              <a:ext cx="567366" cy="56736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nvGrpSpPr>
            <p:cNvPr name="Group 22" id="22"/>
            <p:cNvGrpSpPr/>
            <p:nvPr/>
          </p:nvGrpSpPr>
          <p:grpSpPr>
            <a:xfrm rot="0">
              <a:off x="5017787" y="4206402"/>
              <a:ext cx="511814" cy="5118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nvGrpSpPr>
            <p:cNvPr name="Group 25" id="25"/>
            <p:cNvGrpSpPr/>
            <p:nvPr/>
          </p:nvGrpSpPr>
          <p:grpSpPr>
            <a:xfrm rot="0">
              <a:off x="3015528" y="2880009"/>
              <a:ext cx="357587" cy="35758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sp>
          <p:nvSpPr>
            <p:cNvPr name="TextBox 28" id="28"/>
            <p:cNvSpPr txBox="true"/>
            <p:nvPr/>
          </p:nvSpPr>
          <p:spPr>
            <a:xfrm rot="0">
              <a:off x="4861413" y="4169993"/>
              <a:ext cx="824563" cy="537007"/>
            </a:xfrm>
            <a:prstGeom prst="rect">
              <a:avLst/>
            </a:prstGeom>
          </p:spPr>
          <p:txBody>
            <a:bodyPr anchor="t" rtlCol="false" tIns="0" lIns="0" bIns="0" rIns="0">
              <a:spAutoFit/>
            </a:bodyPr>
            <a:lstStyle/>
            <a:p>
              <a:pPr algn="ctr">
                <a:lnSpc>
                  <a:spcPts val="3443"/>
                </a:lnSpc>
              </a:pPr>
              <a:r>
                <a:rPr lang="en-US" sz="2459">
                  <a:solidFill>
                    <a:srgbClr val="252934"/>
                  </a:solidFill>
                  <a:latin typeface="Proxima Nova"/>
                  <a:ea typeface="Proxima Nova"/>
                  <a:cs typeface="Proxima Nova"/>
                  <a:sym typeface="Proxima Nova"/>
                </a:rPr>
                <a:t>2</a:t>
              </a:r>
            </a:p>
          </p:txBody>
        </p:sp>
        <p:sp>
          <p:nvSpPr>
            <p:cNvPr name="TextBox 29" id="29"/>
            <p:cNvSpPr txBox="true"/>
            <p:nvPr/>
          </p:nvSpPr>
          <p:spPr>
            <a:xfrm rot="0">
              <a:off x="4949543" y="3630403"/>
              <a:ext cx="824563" cy="537007"/>
            </a:xfrm>
            <a:prstGeom prst="rect">
              <a:avLst/>
            </a:prstGeom>
          </p:spPr>
          <p:txBody>
            <a:bodyPr anchor="t" rtlCol="false" tIns="0" lIns="0" bIns="0" rIns="0">
              <a:spAutoFit/>
            </a:bodyPr>
            <a:lstStyle/>
            <a:p>
              <a:pPr algn="ctr">
                <a:lnSpc>
                  <a:spcPts val="3443"/>
                </a:lnSpc>
              </a:pPr>
              <a:r>
                <a:rPr lang="en-US" sz="2459">
                  <a:solidFill>
                    <a:srgbClr val="252934"/>
                  </a:solidFill>
                  <a:latin typeface="Proxima Nova"/>
                  <a:ea typeface="Proxima Nova"/>
                  <a:cs typeface="Proxima Nova"/>
                  <a:sym typeface="Proxima Nova"/>
                </a:rPr>
                <a:t>3</a:t>
              </a:r>
            </a:p>
          </p:txBody>
        </p:sp>
        <p:sp>
          <p:nvSpPr>
            <p:cNvPr name="TextBox 30" id="30"/>
            <p:cNvSpPr txBox="true"/>
            <p:nvPr/>
          </p:nvSpPr>
          <p:spPr>
            <a:xfrm rot="0">
              <a:off x="6329415" y="3235396"/>
              <a:ext cx="824563" cy="537007"/>
            </a:xfrm>
            <a:prstGeom prst="rect">
              <a:avLst/>
            </a:prstGeom>
          </p:spPr>
          <p:txBody>
            <a:bodyPr anchor="t" rtlCol="false" tIns="0" lIns="0" bIns="0" rIns="0">
              <a:spAutoFit/>
            </a:bodyPr>
            <a:lstStyle/>
            <a:p>
              <a:pPr algn="ctr">
                <a:lnSpc>
                  <a:spcPts val="3443"/>
                </a:lnSpc>
              </a:pPr>
              <a:r>
                <a:rPr lang="en-US" sz="2459">
                  <a:solidFill>
                    <a:srgbClr val="252934"/>
                  </a:solidFill>
                  <a:latin typeface="Proxima Nova"/>
                  <a:ea typeface="Proxima Nova"/>
                  <a:cs typeface="Proxima Nova"/>
                  <a:sym typeface="Proxima Nova"/>
                </a:rPr>
                <a:t>3</a:t>
              </a:r>
            </a:p>
          </p:txBody>
        </p:sp>
        <p:grpSp>
          <p:nvGrpSpPr>
            <p:cNvPr name="Group 31" id="31"/>
            <p:cNvGrpSpPr/>
            <p:nvPr/>
          </p:nvGrpSpPr>
          <p:grpSpPr>
            <a:xfrm rot="0">
              <a:off x="8475317" y="3104228"/>
              <a:ext cx="357587" cy="35758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8C51"/>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939"/>
                  </a:lnSpc>
                </a:pPr>
              </a:p>
            </p:txBody>
          </p:sp>
        </p:grpSp>
      </p:grpSp>
      <p:sp>
        <p:nvSpPr>
          <p:cNvPr name="Freeform 34" id="34"/>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9953029" y="1996452"/>
            <a:ext cx="6337494" cy="6294095"/>
            <a:chOff x="0" y="0"/>
            <a:chExt cx="8449992" cy="8392127"/>
          </a:xfrm>
        </p:grpSpPr>
        <p:pic>
          <p:nvPicPr>
            <p:cNvPr name="Picture 3" id="3"/>
            <p:cNvPicPr>
              <a:picLocks noChangeAspect="true"/>
            </p:cNvPicPr>
            <p:nvPr/>
          </p:nvPicPr>
          <p:blipFill>
            <a:blip r:embed="rId2"/>
            <a:srcRect l="16497" t="0" r="16497" b="0"/>
            <a:stretch>
              <a:fillRect/>
            </a:stretch>
          </p:blipFill>
          <p:spPr>
            <a:xfrm flipH="false" flipV="false">
              <a:off x="0" y="0"/>
              <a:ext cx="8449992" cy="8392127"/>
            </a:xfrm>
            <a:prstGeom prst="rect">
              <a:avLst/>
            </a:prstGeom>
          </p:spPr>
        </p:pic>
      </p:grpSp>
      <p:sp>
        <p:nvSpPr>
          <p:cNvPr name="TextBox 4" id="4"/>
          <p:cNvSpPr txBox="true"/>
          <p:nvPr/>
        </p:nvSpPr>
        <p:spPr>
          <a:xfrm rot="0">
            <a:off x="1997477" y="1873176"/>
            <a:ext cx="7448043" cy="1485900"/>
          </a:xfrm>
          <a:prstGeom prst="rect">
            <a:avLst/>
          </a:prstGeom>
        </p:spPr>
        <p:txBody>
          <a:bodyPr anchor="t" rtlCol="false" tIns="0" lIns="0" bIns="0" rIns="0">
            <a:spAutoFit/>
          </a:bodyPr>
          <a:lstStyle/>
          <a:p>
            <a:pPr algn="l" marL="0" indent="0" lvl="0">
              <a:lnSpc>
                <a:spcPts val="5775"/>
              </a:lnSpc>
            </a:pPr>
            <a:r>
              <a:rPr lang="en-US" sz="5500">
                <a:solidFill>
                  <a:srgbClr val="272B35"/>
                </a:solidFill>
                <a:latin typeface="Proxima Nova Wide Extrabold"/>
                <a:ea typeface="Proxima Nova Wide Extrabold"/>
                <a:cs typeface="Proxima Nova Wide Extrabold"/>
                <a:sym typeface="Proxima Nova Wide Extrabold"/>
              </a:rPr>
              <a:t>Conservation Agronomist Training</a:t>
            </a:r>
          </a:p>
        </p:txBody>
      </p:sp>
      <p:sp>
        <p:nvSpPr>
          <p:cNvPr name="TextBox 5" id="5"/>
          <p:cNvSpPr txBox="true"/>
          <p:nvPr/>
        </p:nvSpPr>
        <p:spPr>
          <a:xfrm rot="0">
            <a:off x="1997477" y="3581876"/>
            <a:ext cx="7448043" cy="5236845"/>
          </a:xfrm>
          <a:prstGeom prst="rect">
            <a:avLst/>
          </a:prstGeom>
        </p:spPr>
        <p:txBody>
          <a:bodyPr anchor="t" rtlCol="false" tIns="0" lIns="0" bIns="0" rIns="0">
            <a:spAutoFit/>
          </a:bodyPr>
          <a:lstStyle/>
          <a:p>
            <a:pPr algn="l">
              <a:lnSpc>
                <a:spcPts val="3450"/>
              </a:lnSpc>
            </a:pPr>
            <a:r>
              <a:rPr lang="en-US" sz="2300" u="sng" b="true">
                <a:solidFill>
                  <a:srgbClr val="272B35"/>
                </a:solidFill>
                <a:latin typeface="Proxima Nova Bold"/>
                <a:ea typeface="Proxima Nova Bold"/>
                <a:cs typeface="Proxima Nova Bold"/>
                <a:sym typeface="Proxima Nova Bold"/>
              </a:rPr>
              <a:t>Why is this needed? </a:t>
            </a:r>
            <a:r>
              <a:rPr lang="en-US" sz="2300">
                <a:solidFill>
                  <a:srgbClr val="272B35"/>
                </a:solidFill>
                <a:latin typeface="Proxima Nova"/>
                <a:ea typeface="Proxima Nova"/>
                <a:cs typeface="Proxima Nova"/>
                <a:sym typeface="Proxima Nova"/>
              </a:rPr>
              <a:t>A conservation agronomist plays a very difficult but rewarding role for ag retailers. They must build strong relationships with farmers and other agronomists. They must “sell” conservation while making sure farmers are ready, comfortable, and have all the tools for success.</a:t>
            </a:r>
          </a:p>
          <a:p>
            <a:pPr algn="l">
              <a:lnSpc>
                <a:spcPts val="3450"/>
              </a:lnSpc>
            </a:pPr>
          </a:p>
          <a:p>
            <a:pPr algn="l">
              <a:lnSpc>
                <a:spcPts val="3450"/>
              </a:lnSpc>
            </a:pPr>
            <a:r>
              <a:rPr lang="en-US" sz="2300" u="sng" b="true">
                <a:solidFill>
                  <a:srgbClr val="272B35"/>
                </a:solidFill>
                <a:latin typeface="Proxima Nova Bold"/>
                <a:ea typeface="Proxima Nova Bold"/>
                <a:cs typeface="Proxima Nova Bold"/>
                <a:sym typeface="Proxima Nova Bold"/>
              </a:rPr>
              <a:t>How is ACWA involved? </a:t>
            </a:r>
            <a:r>
              <a:rPr lang="en-US" sz="2300">
                <a:solidFill>
                  <a:srgbClr val="272B35"/>
                </a:solidFill>
                <a:latin typeface="Proxima Nova"/>
                <a:ea typeface="Proxima Nova"/>
                <a:cs typeface="Proxima Nova"/>
                <a:sym typeface="Proxima Nova"/>
              </a:rPr>
              <a:t>ACWA is contracted with Baton Global, a strategy and research firm, to build training modules that will help conservation agronomists be more successful in the field.</a:t>
            </a:r>
          </a:p>
          <a:p>
            <a:pPr algn="l">
              <a:lnSpc>
                <a:spcPts val="3450"/>
              </a:lnSpc>
            </a:pPr>
          </a:p>
        </p:txBody>
      </p:sp>
      <p:sp>
        <p:nvSpPr>
          <p:cNvPr name="Freeform 6" id="6"/>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9759456" y="1996452"/>
            <a:ext cx="6531067" cy="6294095"/>
            <a:chOff x="0" y="0"/>
            <a:chExt cx="8708090" cy="8392127"/>
          </a:xfrm>
        </p:grpSpPr>
        <p:pic>
          <p:nvPicPr>
            <p:cNvPr name="Picture 3" id="3"/>
            <p:cNvPicPr>
              <a:picLocks noChangeAspect="true"/>
            </p:cNvPicPr>
            <p:nvPr/>
          </p:nvPicPr>
          <p:blipFill>
            <a:blip r:embed="rId2"/>
            <a:srcRect l="15433" t="0" r="15433" b="0"/>
            <a:stretch>
              <a:fillRect/>
            </a:stretch>
          </p:blipFill>
          <p:spPr>
            <a:xfrm flipH="false" flipV="false">
              <a:off x="0" y="0"/>
              <a:ext cx="8708090" cy="8392127"/>
            </a:xfrm>
            <a:prstGeom prst="rect">
              <a:avLst/>
            </a:prstGeom>
          </p:spPr>
        </p:pic>
      </p:grpSp>
      <p:sp>
        <p:nvSpPr>
          <p:cNvPr name="TextBox 4" id="4"/>
          <p:cNvSpPr txBox="true"/>
          <p:nvPr/>
        </p:nvSpPr>
        <p:spPr>
          <a:xfrm rot="0">
            <a:off x="1997477" y="1977275"/>
            <a:ext cx="5916097" cy="1562481"/>
          </a:xfrm>
          <a:prstGeom prst="rect">
            <a:avLst/>
          </a:prstGeom>
        </p:spPr>
        <p:txBody>
          <a:bodyPr anchor="t" rtlCol="false" tIns="0" lIns="0" bIns="0" rIns="0">
            <a:spAutoFit/>
          </a:bodyPr>
          <a:lstStyle/>
          <a:p>
            <a:pPr algn="l" marL="0" indent="0" lvl="0">
              <a:lnSpc>
                <a:spcPts val="5951"/>
              </a:lnSpc>
            </a:pPr>
            <a:r>
              <a:rPr lang="en-US" sz="6399">
                <a:solidFill>
                  <a:srgbClr val="272B35"/>
                </a:solidFill>
                <a:latin typeface="Proxima Nova Wide Extrabold"/>
                <a:ea typeface="Proxima Nova Wide Extrabold"/>
                <a:cs typeface="Proxima Nova Wide Extrabold"/>
                <a:sym typeface="Proxima Nova Wide Extrabold"/>
              </a:rPr>
              <a:t>Farm to River Partnership</a:t>
            </a:r>
          </a:p>
        </p:txBody>
      </p:sp>
      <p:grpSp>
        <p:nvGrpSpPr>
          <p:cNvPr name="Group 5" id="5"/>
          <p:cNvGrpSpPr/>
          <p:nvPr/>
        </p:nvGrpSpPr>
        <p:grpSpPr>
          <a:xfrm rot="0">
            <a:off x="1788548" y="8423898"/>
            <a:ext cx="1867245" cy="687203"/>
            <a:chOff x="0" y="0"/>
            <a:chExt cx="491785" cy="180992"/>
          </a:xfrm>
        </p:grpSpPr>
        <p:sp>
          <p:nvSpPr>
            <p:cNvPr name="Freeform 6" id="6"/>
            <p:cNvSpPr/>
            <p:nvPr/>
          </p:nvSpPr>
          <p:spPr>
            <a:xfrm flipH="false" flipV="false" rot="0">
              <a:off x="0" y="0"/>
              <a:ext cx="491785" cy="180992"/>
            </a:xfrm>
            <a:custGeom>
              <a:avLst/>
              <a:gdLst/>
              <a:ahLst/>
              <a:cxnLst/>
              <a:rect r="r" b="b" t="t" l="l"/>
              <a:pathLst>
                <a:path h="180992" w="491785">
                  <a:moveTo>
                    <a:pt x="90496" y="0"/>
                  </a:moveTo>
                  <a:lnTo>
                    <a:pt x="401289" y="0"/>
                  </a:lnTo>
                  <a:cubicBezTo>
                    <a:pt x="425290" y="0"/>
                    <a:pt x="448308" y="9534"/>
                    <a:pt x="465279" y="26506"/>
                  </a:cubicBezTo>
                  <a:cubicBezTo>
                    <a:pt x="482250" y="43477"/>
                    <a:pt x="491785" y="66495"/>
                    <a:pt x="491785" y="90496"/>
                  </a:cubicBezTo>
                  <a:lnTo>
                    <a:pt x="491785" y="90496"/>
                  </a:lnTo>
                  <a:cubicBezTo>
                    <a:pt x="491785" y="140475"/>
                    <a:pt x="451268" y="180992"/>
                    <a:pt x="401289" y="180992"/>
                  </a:cubicBezTo>
                  <a:lnTo>
                    <a:pt x="90496" y="180992"/>
                  </a:lnTo>
                  <a:cubicBezTo>
                    <a:pt x="40516" y="180992"/>
                    <a:pt x="0" y="140475"/>
                    <a:pt x="0" y="90496"/>
                  </a:cubicBezTo>
                  <a:lnTo>
                    <a:pt x="0" y="90496"/>
                  </a:lnTo>
                  <a:cubicBezTo>
                    <a:pt x="0" y="40516"/>
                    <a:pt x="40516" y="0"/>
                    <a:pt x="90496" y="0"/>
                  </a:cubicBezTo>
                  <a:close/>
                </a:path>
              </a:pathLst>
            </a:custGeom>
            <a:solidFill>
              <a:srgbClr val="BB8B50"/>
            </a:solidFill>
          </p:spPr>
        </p:sp>
        <p:sp>
          <p:nvSpPr>
            <p:cNvPr name="TextBox 7" id="7"/>
            <p:cNvSpPr txBox="true"/>
            <p:nvPr/>
          </p:nvSpPr>
          <p:spPr>
            <a:xfrm>
              <a:off x="0" y="-38100"/>
              <a:ext cx="491785" cy="219092"/>
            </a:xfrm>
            <a:prstGeom prst="rect">
              <a:avLst/>
            </a:prstGeom>
          </p:spPr>
          <p:txBody>
            <a:bodyPr anchor="ctr" rtlCol="false" tIns="50800" lIns="50800" bIns="50800" rIns="50800"/>
            <a:lstStyle/>
            <a:p>
              <a:pPr algn="ctr">
                <a:lnSpc>
                  <a:spcPts val="2940"/>
                </a:lnSpc>
              </a:pPr>
            </a:p>
          </p:txBody>
        </p:sp>
      </p:grpSp>
      <p:sp>
        <p:nvSpPr>
          <p:cNvPr name="TextBox 8" id="8"/>
          <p:cNvSpPr txBox="true"/>
          <p:nvPr/>
        </p:nvSpPr>
        <p:spPr>
          <a:xfrm rot="0">
            <a:off x="1997477" y="3652857"/>
            <a:ext cx="7589176" cy="5310759"/>
          </a:xfrm>
          <a:prstGeom prst="rect">
            <a:avLst/>
          </a:prstGeom>
        </p:spPr>
        <p:txBody>
          <a:bodyPr anchor="t" rtlCol="false" tIns="0" lIns="0" bIns="0" rIns="0">
            <a:spAutoFit/>
          </a:bodyPr>
          <a:lstStyle/>
          <a:p>
            <a:pPr algn="l">
              <a:lnSpc>
                <a:spcPts val="3243"/>
              </a:lnSpc>
            </a:pPr>
            <a:r>
              <a:rPr lang="en-US" sz="2300" u="sng" b="true">
                <a:solidFill>
                  <a:srgbClr val="272B35"/>
                </a:solidFill>
                <a:latin typeface="Proxima Nova Bold"/>
                <a:ea typeface="Proxima Nova Bold"/>
                <a:cs typeface="Proxima Nova Bold"/>
                <a:sym typeface="Proxima Nova Bold"/>
              </a:rPr>
              <a:t>What is it? </a:t>
            </a:r>
            <a:r>
              <a:rPr lang="en-US" sz="2300">
                <a:solidFill>
                  <a:srgbClr val="272B35"/>
                </a:solidFill>
                <a:latin typeface="Proxima Nova"/>
                <a:ea typeface="Proxima Nova"/>
                <a:cs typeface="Proxima Nova"/>
                <a:sym typeface="Proxima Nova"/>
              </a:rPr>
              <a:t>It’s a project focused on improving water quality through farmer-led practices in the North Raccoon Watershed.  Goals include installing more bioreactors, saturated buffers, wetlands, and expanding cover crops. The project also has a water monitoring component.</a:t>
            </a:r>
          </a:p>
          <a:p>
            <a:pPr algn="l">
              <a:lnSpc>
                <a:spcPts val="3243"/>
              </a:lnSpc>
            </a:pPr>
          </a:p>
          <a:p>
            <a:pPr algn="l">
              <a:lnSpc>
                <a:spcPts val="3243"/>
              </a:lnSpc>
            </a:pPr>
            <a:r>
              <a:rPr lang="en-US" sz="2300" u="sng" b="true">
                <a:solidFill>
                  <a:srgbClr val="272B35"/>
                </a:solidFill>
                <a:latin typeface="Proxima Nova Bold"/>
                <a:ea typeface="Proxima Nova Bold"/>
                <a:cs typeface="Proxima Nova Bold"/>
                <a:sym typeface="Proxima Nova Bold"/>
              </a:rPr>
              <a:t>Where is it?</a:t>
            </a:r>
            <a:r>
              <a:rPr lang="en-US" sz="2300" u="sng">
                <a:solidFill>
                  <a:srgbClr val="272B35"/>
                </a:solidFill>
                <a:latin typeface="Proxima Nova"/>
                <a:ea typeface="Proxima Nova"/>
                <a:cs typeface="Proxima Nova"/>
                <a:sym typeface="Proxima Nova"/>
              </a:rPr>
              <a:t> </a:t>
            </a:r>
            <a:r>
              <a:rPr lang="en-US" sz="2300">
                <a:solidFill>
                  <a:srgbClr val="272B35"/>
                </a:solidFill>
                <a:latin typeface="Proxima Nova"/>
                <a:ea typeface="Proxima Nova"/>
                <a:cs typeface="Proxima Nova"/>
                <a:sym typeface="Proxima Nova"/>
              </a:rPr>
              <a:t>Sac, Calhoun, Carroll, and Greene counties</a:t>
            </a:r>
          </a:p>
          <a:p>
            <a:pPr algn="l">
              <a:lnSpc>
                <a:spcPts val="3243"/>
              </a:lnSpc>
            </a:pPr>
          </a:p>
          <a:p>
            <a:pPr algn="l">
              <a:lnSpc>
                <a:spcPts val="3243"/>
              </a:lnSpc>
            </a:pPr>
            <a:r>
              <a:rPr lang="en-US" sz="2300" u="sng" b="true">
                <a:solidFill>
                  <a:srgbClr val="272B35"/>
                </a:solidFill>
                <a:latin typeface="Proxima Nova Bold"/>
                <a:ea typeface="Proxima Nova Bold"/>
                <a:cs typeface="Proxima Nova Bold"/>
                <a:sym typeface="Proxima Nova Bold"/>
              </a:rPr>
              <a:t>How is it funded?</a:t>
            </a:r>
            <a:r>
              <a:rPr lang="en-US" sz="2300">
                <a:solidFill>
                  <a:srgbClr val="272B35"/>
                </a:solidFill>
                <a:latin typeface="Proxima Nova"/>
                <a:ea typeface="Proxima Nova"/>
                <a:cs typeface="Proxima Nova"/>
                <a:sym typeface="Proxima Nova"/>
              </a:rPr>
              <a:t> A program called the Water Quality Initiative by the Iowa Department of Agriculture and Land Stewardship.</a:t>
            </a:r>
          </a:p>
          <a:p>
            <a:pPr algn="l">
              <a:lnSpc>
                <a:spcPts val="3243"/>
              </a:lnSpc>
            </a:pPr>
          </a:p>
          <a:p>
            <a:pPr algn="l" marL="0" indent="0" lvl="0">
              <a:lnSpc>
                <a:spcPts val="3243"/>
              </a:lnSpc>
            </a:pPr>
            <a:r>
              <a:rPr lang="en-US" sz="2300" u="sng">
                <a:solidFill>
                  <a:srgbClr val="272B35"/>
                </a:solidFill>
                <a:latin typeface="Proxima Nova"/>
                <a:ea typeface="Proxima Nova"/>
                <a:cs typeface="Proxima Nova"/>
                <a:sym typeface="Proxima Nova"/>
                <a:hlinkClick r:id="rId3" tooltip="https://www.acwaiowa.com/watershed-initiatives/farm-to-river-partnership/"/>
              </a:rPr>
              <a:t>Learn more</a:t>
            </a:r>
          </a:p>
        </p:txBody>
      </p:sp>
      <p:sp>
        <p:nvSpPr>
          <p:cNvPr name="Freeform 9" id="9"/>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9433050" y="1996452"/>
            <a:ext cx="6857473" cy="6294095"/>
            <a:chOff x="0" y="0"/>
            <a:chExt cx="9143297" cy="8392127"/>
          </a:xfrm>
        </p:grpSpPr>
        <p:pic>
          <p:nvPicPr>
            <p:cNvPr name="Picture 3" id="3"/>
            <p:cNvPicPr>
              <a:picLocks noChangeAspect="true"/>
            </p:cNvPicPr>
            <p:nvPr/>
          </p:nvPicPr>
          <p:blipFill>
            <a:blip r:embed="rId2"/>
            <a:srcRect l="0" t="19366" r="0" b="19366"/>
            <a:stretch>
              <a:fillRect/>
            </a:stretch>
          </p:blipFill>
          <p:spPr>
            <a:xfrm flipH="false" flipV="false">
              <a:off x="0" y="0"/>
              <a:ext cx="9143297" cy="8392127"/>
            </a:xfrm>
            <a:prstGeom prst="rect">
              <a:avLst/>
            </a:prstGeom>
          </p:spPr>
        </p:pic>
      </p:grpSp>
      <p:sp>
        <p:nvSpPr>
          <p:cNvPr name="TextBox 4" id="4"/>
          <p:cNvSpPr txBox="true"/>
          <p:nvPr/>
        </p:nvSpPr>
        <p:spPr>
          <a:xfrm rot="0">
            <a:off x="1997477" y="1757749"/>
            <a:ext cx="6357704" cy="1943100"/>
          </a:xfrm>
          <a:prstGeom prst="rect">
            <a:avLst/>
          </a:prstGeom>
        </p:spPr>
        <p:txBody>
          <a:bodyPr anchor="t" rtlCol="false" tIns="0" lIns="0" bIns="0" rIns="0">
            <a:spAutoFit/>
          </a:bodyPr>
          <a:lstStyle/>
          <a:p>
            <a:pPr algn="l" marL="0" indent="0" lvl="0">
              <a:lnSpc>
                <a:spcPts val="7679"/>
              </a:lnSpc>
              <a:spcBef>
                <a:spcPct val="0"/>
              </a:spcBef>
            </a:pPr>
            <a:r>
              <a:rPr lang="en-US" sz="6399">
                <a:solidFill>
                  <a:srgbClr val="272B35"/>
                </a:solidFill>
                <a:latin typeface="Proxima Nova Wide Extrabold"/>
                <a:ea typeface="Proxima Nova Wide Extrabold"/>
                <a:cs typeface="Proxima Nova Wide Extrabold"/>
                <a:sym typeface="Proxima Nova Wide Extrabold"/>
              </a:rPr>
              <a:t>Annual Water Monitoring</a:t>
            </a:r>
          </a:p>
        </p:txBody>
      </p:sp>
      <p:grpSp>
        <p:nvGrpSpPr>
          <p:cNvPr name="Group 5" id="5"/>
          <p:cNvGrpSpPr/>
          <p:nvPr/>
        </p:nvGrpSpPr>
        <p:grpSpPr>
          <a:xfrm rot="0">
            <a:off x="1798073" y="8485372"/>
            <a:ext cx="1867245" cy="687203"/>
            <a:chOff x="0" y="0"/>
            <a:chExt cx="491785" cy="180992"/>
          </a:xfrm>
        </p:grpSpPr>
        <p:sp>
          <p:nvSpPr>
            <p:cNvPr name="Freeform 6" id="6"/>
            <p:cNvSpPr/>
            <p:nvPr/>
          </p:nvSpPr>
          <p:spPr>
            <a:xfrm flipH="false" flipV="false" rot="0">
              <a:off x="0" y="0"/>
              <a:ext cx="491785" cy="180992"/>
            </a:xfrm>
            <a:custGeom>
              <a:avLst/>
              <a:gdLst/>
              <a:ahLst/>
              <a:cxnLst/>
              <a:rect r="r" b="b" t="t" l="l"/>
              <a:pathLst>
                <a:path h="180992" w="491785">
                  <a:moveTo>
                    <a:pt x="90496" y="0"/>
                  </a:moveTo>
                  <a:lnTo>
                    <a:pt x="401289" y="0"/>
                  </a:lnTo>
                  <a:cubicBezTo>
                    <a:pt x="425290" y="0"/>
                    <a:pt x="448308" y="9534"/>
                    <a:pt x="465279" y="26506"/>
                  </a:cubicBezTo>
                  <a:cubicBezTo>
                    <a:pt x="482250" y="43477"/>
                    <a:pt x="491785" y="66495"/>
                    <a:pt x="491785" y="90496"/>
                  </a:cubicBezTo>
                  <a:lnTo>
                    <a:pt x="491785" y="90496"/>
                  </a:lnTo>
                  <a:cubicBezTo>
                    <a:pt x="491785" y="140475"/>
                    <a:pt x="451268" y="180992"/>
                    <a:pt x="401289" y="180992"/>
                  </a:cubicBezTo>
                  <a:lnTo>
                    <a:pt x="90496" y="180992"/>
                  </a:lnTo>
                  <a:cubicBezTo>
                    <a:pt x="40516" y="180992"/>
                    <a:pt x="0" y="140475"/>
                    <a:pt x="0" y="90496"/>
                  </a:cubicBezTo>
                  <a:lnTo>
                    <a:pt x="0" y="90496"/>
                  </a:lnTo>
                  <a:cubicBezTo>
                    <a:pt x="0" y="40516"/>
                    <a:pt x="40516" y="0"/>
                    <a:pt x="90496" y="0"/>
                  </a:cubicBezTo>
                  <a:close/>
                </a:path>
              </a:pathLst>
            </a:custGeom>
            <a:solidFill>
              <a:srgbClr val="BB8B50"/>
            </a:solidFill>
          </p:spPr>
        </p:sp>
        <p:sp>
          <p:nvSpPr>
            <p:cNvPr name="TextBox 7" id="7"/>
            <p:cNvSpPr txBox="true"/>
            <p:nvPr/>
          </p:nvSpPr>
          <p:spPr>
            <a:xfrm>
              <a:off x="0" y="-38100"/>
              <a:ext cx="491785" cy="219092"/>
            </a:xfrm>
            <a:prstGeom prst="rect">
              <a:avLst/>
            </a:prstGeom>
          </p:spPr>
          <p:txBody>
            <a:bodyPr anchor="ctr" rtlCol="false" tIns="50800" lIns="50800" bIns="50800" rIns="50800"/>
            <a:lstStyle/>
            <a:p>
              <a:pPr algn="ctr">
                <a:lnSpc>
                  <a:spcPts val="2940"/>
                </a:lnSpc>
              </a:pPr>
            </a:p>
          </p:txBody>
        </p:sp>
      </p:grpSp>
      <p:sp>
        <p:nvSpPr>
          <p:cNvPr name="TextBox 8" id="8"/>
          <p:cNvSpPr txBox="true"/>
          <p:nvPr/>
        </p:nvSpPr>
        <p:spPr>
          <a:xfrm rot="0">
            <a:off x="1997477" y="3773761"/>
            <a:ext cx="7146523" cy="5189855"/>
          </a:xfrm>
          <a:prstGeom prst="rect">
            <a:avLst/>
          </a:prstGeom>
        </p:spPr>
        <p:txBody>
          <a:bodyPr anchor="t" rtlCol="false" tIns="0" lIns="0" bIns="0" rIns="0">
            <a:spAutoFit/>
          </a:bodyPr>
          <a:lstStyle/>
          <a:p>
            <a:pPr algn="l">
              <a:lnSpc>
                <a:spcPts val="3220"/>
              </a:lnSpc>
            </a:pPr>
            <a:r>
              <a:rPr lang="en-US" sz="2300">
                <a:solidFill>
                  <a:srgbClr val="272B35"/>
                </a:solidFill>
                <a:latin typeface="Proxima Nova"/>
                <a:ea typeface="Proxima Nova"/>
                <a:cs typeface="Proxima Nova"/>
                <a:sym typeface="Proxima Nova"/>
              </a:rPr>
              <a:t>How it works - ACWA maintains a thorough database of water quality monitoring data, with an emphasis on nutrients and bacteria.</a:t>
            </a:r>
          </a:p>
          <a:p>
            <a:pPr algn="l">
              <a:lnSpc>
                <a:spcPts val="3220"/>
              </a:lnSpc>
            </a:pPr>
          </a:p>
          <a:p>
            <a:pPr algn="l">
              <a:lnSpc>
                <a:spcPts val="3220"/>
              </a:lnSpc>
            </a:pPr>
            <a:r>
              <a:rPr lang="en-US" sz="2300">
                <a:solidFill>
                  <a:srgbClr val="272B35"/>
                </a:solidFill>
                <a:latin typeface="Proxima Nova"/>
                <a:ea typeface="Proxima Nova"/>
                <a:cs typeface="Proxima Nova"/>
                <a:sym typeface="Proxima Nova"/>
              </a:rPr>
              <a:t>Why it’s important - Water quality data can guide watershed planning by showing conservationists where to target, it can create a baseline to show changes, and it can track progress as we implement practices.</a:t>
            </a:r>
          </a:p>
          <a:p>
            <a:pPr algn="l">
              <a:lnSpc>
                <a:spcPts val="3220"/>
              </a:lnSpc>
            </a:pPr>
          </a:p>
          <a:p>
            <a:pPr algn="l">
              <a:lnSpc>
                <a:spcPts val="3220"/>
              </a:lnSpc>
            </a:pPr>
            <a:r>
              <a:rPr lang="en-US" sz="2300">
                <a:solidFill>
                  <a:srgbClr val="272B35"/>
                </a:solidFill>
                <a:latin typeface="Proxima Nova"/>
                <a:ea typeface="Proxima Nova"/>
                <a:cs typeface="Proxima Nova"/>
                <a:sym typeface="Proxima Nova"/>
              </a:rPr>
              <a:t>Where it happens - Our key locations include Beaver Creek, Boone River, and the Raccoon River.</a:t>
            </a:r>
          </a:p>
          <a:p>
            <a:pPr algn="l">
              <a:lnSpc>
                <a:spcPts val="3220"/>
              </a:lnSpc>
            </a:pPr>
          </a:p>
          <a:p>
            <a:pPr algn="l" marL="0" indent="0" lvl="0">
              <a:lnSpc>
                <a:spcPts val="3220"/>
              </a:lnSpc>
            </a:pPr>
            <a:r>
              <a:rPr lang="en-US" sz="2300" u="sng">
                <a:solidFill>
                  <a:srgbClr val="272B35"/>
                </a:solidFill>
                <a:latin typeface="Proxima Nova"/>
                <a:ea typeface="Proxima Nova"/>
                <a:cs typeface="Proxima Nova"/>
                <a:sym typeface="Proxima Nova"/>
                <a:hlinkClick r:id="rId3" tooltip="https://www.acwaiowa.com/watershed-initiatives/annual-data/"/>
              </a:rPr>
              <a:t>Learn more.</a:t>
            </a:r>
          </a:p>
        </p:txBody>
      </p:sp>
      <p:sp>
        <p:nvSpPr>
          <p:cNvPr name="Freeform 9" id="9"/>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8355181" y="1996452"/>
            <a:ext cx="7935342" cy="6294095"/>
            <a:chOff x="0" y="0"/>
            <a:chExt cx="10580456" cy="8392127"/>
          </a:xfrm>
        </p:grpSpPr>
        <p:pic>
          <p:nvPicPr>
            <p:cNvPr name="Picture 3" id="3"/>
            <p:cNvPicPr>
              <a:picLocks noChangeAspect="true"/>
            </p:cNvPicPr>
            <p:nvPr/>
          </p:nvPicPr>
          <p:blipFill>
            <a:blip r:embed="rId2"/>
            <a:srcRect l="7922" t="0" r="7922" b="0"/>
            <a:stretch>
              <a:fillRect/>
            </a:stretch>
          </p:blipFill>
          <p:spPr>
            <a:xfrm flipH="false" flipV="false">
              <a:off x="0" y="0"/>
              <a:ext cx="10580456" cy="8392127"/>
            </a:xfrm>
            <a:prstGeom prst="rect">
              <a:avLst/>
            </a:prstGeom>
          </p:spPr>
        </p:pic>
      </p:grpSp>
      <p:sp>
        <p:nvSpPr>
          <p:cNvPr name="Freeform 4" id="4"/>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997477" y="1757749"/>
            <a:ext cx="6357704" cy="971550"/>
          </a:xfrm>
          <a:prstGeom prst="rect">
            <a:avLst/>
          </a:prstGeom>
        </p:spPr>
        <p:txBody>
          <a:bodyPr anchor="t" rtlCol="false" tIns="0" lIns="0" bIns="0" rIns="0">
            <a:spAutoFit/>
          </a:bodyPr>
          <a:lstStyle/>
          <a:p>
            <a:pPr algn="l" marL="0" indent="0" lvl="0">
              <a:lnSpc>
                <a:spcPts val="7679"/>
              </a:lnSpc>
              <a:spcBef>
                <a:spcPct val="0"/>
              </a:spcBef>
            </a:pPr>
            <a:r>
              <a:rPr lang="en-US" sz="6399">
                <a:solidFill>
                  <a:srgbClr val="272B35"/>
                </a:solidFill>
                <a:latin typeface="Proxima Nova Wide Extrabold"/>
                <a:ea typeface="Proxima Nova Wide Extrabold"/>
                <a:cs typeface="Proxima Nova Wide Extrabold"/>
                <a:sym typeface="Proxima Nova Wide Extrabold"/>
              </a:rPr>
              <a:t>Past projects</a:t>
            </a:r>
          </a:p>
        </p:txBody>
      </p:sp>
      <p:sp>
        <p:nvSpPr>
          <p:cNvPr name="TextBox 6" id="6"/>
          <p:cNvSpPr txBox="true"/>
          <p:nvPr/>
        </p:nvSpPr>
        <p:spPr>
          <a:xfrm rot="0">
            <a:off x="1997477" y="3256180"/>
            <a:ext cx="5594317" cy="2389505"/>
          </a:xfrm>
          <a:prstGeom prst="rect">
            <a:avLst/>
          </a:prstGeom>
        </p:spPr>
        <p:txBody>
          <a:bodyPr anchor="t" rtlCol="false" tIns="0" lIns="0" bIns="0" rIns="0">
            <a:spAutoFit/>
          </a:bodyPr>
          <a:lstStyle/>
          <a:p>
            <a:pPr algn="l">
              <a:lnSpc>
                <a:spcPts val="3220"/>
              </a:lnSpc>
            </a:pPr>
            <a:r>
              <a:rPr lang="en-US" sz="2300">
                <a:solidFill>
                  <a:srgbClr val="272B35"/>
                </a:solidFill>
                <a:latin typeface="Proxima Nova"/>
                <a:ea typeface="Proxima Nova"/>
                <a:cs typeface="Proxima Nova"/>
                <a:sym typeface="Proxima Nova"/>
              </a:rPr>
              <a:t>ACWA has a 25+ year history of working together to improve water quality.</a:t>
            </a:r>
          </a:p>
          <a:p>
            <a:pPr algn="l">
              <a:lnSpc>
                <a:spcPts val="3220"/>
              </a:lnSpc>
            </a:pPr>
          </a:p>
          <a:p>
            <a:pPr algn="l">
              <a:lnSpc>
                <a:spcPts val="3220"/>
              </a:lnSpc>
            </a:pPr>
            <a:r>
              <a:rPr lang="en-US" sz="2300">
                <a:solidFill>
                  <a:srgbClr val="272B35"/>
                </a:solidFill>
                <a:latin typeface="Proxima Nova"/>
                <a:ea typeface="Proxima Nova"/>
                <a:cs typeface="Proxima Nova"/>
                <a:sym typeface="Proxima Nova"/>
              </a:rPr>
              <a:t>You can learn about our </a:t>
            </a:r>
          </a:p>
          <a:p>
            <a:pPr algn="l" marL="0" indent="0" lvl="0">
              <a:lnSpc>
                <a:spcPts val="3220"/>
              </a:lnSpc>
            </a:pPr>
            <a:r>
              <a:rPr lang="en-US" sz="2300" u="sng">
                <a:solidFill>
                  <a:srgbClr val="272B35"/>
                </a:solidFill>
                <a:latin typeface="Proxima Nova"/>
                <a:ea typeface="Proxima Nova"/>
                <a:cs typeface="Proxima Nova"/>
                <a:sym typeface="Proxima Nova"/>
                <a:hlinkClick r:id="rId5" tooltip="https://www.acwaiowa.com/watershed-initiatives/previous-acwa-projects/"/>
              </a:rPr>
              <a:t>previous projects here</a:t>
            </a:r>
            <a:r>
              <a:rPr lang="en-US" sz="2300">
                <a:solidFill>
                  <a:srgbClr val="272B35"/>
                </a:solidFill>
                <a:latin typeface="Proxima Nova"/>
                <a:ea typeface="Proxima Nova"/>
                <a:cs typeface="Proxima Nova"/>
                <a:sym typeface="Proxima Nova"/>
              </a:rPr>
              <a:t>.</a:t>
            </a:r>
          </a:p>
          <a:p>
            <a:pPr algn="l" marL="0" indent="0" lvl="0">
              <a:lnSpc>
                <a:spcPts val="322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3E486A"/>
        </a:solidFill>
      </p:bgPr>
    </p:bg>
    <p:spTree>
      <p:nvGrpSpPr>
        <p:cNvPr id="1" name=""/>
        <p:cNvGrpSpPr/>
        <p:nvPr/>
      </p:nvGrpSpPr>
      <p:grpSpPr>
        <a:xfrm>
          <a:off x="0" y="0"/>
          <a:ext cx="0" cy="0"/>
          <a:chOff x="0" y="0"/>
          <a:chExt cx="0" cy="0"/>
        </a:xfrm>
      </p:grpSpPr>
      <p:sp>
        <p:nvSpPr>
          <p:cNvPr name="TextBox 2" id="2"/>
          <p:cNvSpPr txBox="true"/>
          <p:nvPr/>
        </p:nvSpPr>
        <p:spPr>
          <a:xfrm rot="0">
            <a:off x="1028700" y="4501515"/>
            <a:ext cx="16230600" cy="1369695"/>
          </a:xfrm>
          <a:prstGeom prst="rect">
            <a:avLst/>
          </a:prstGeom>
        </p:spPr>
        <p:txBody>
          <a:bodyPr anchor="t" rtlCol="false" tIns="0" lIns="0" bIns="0" rIns="0">
            <a:spAutoFit/>
          </a:bodyPr>
          <a:lstStyle/>
          <a:p>
            <a:pPr algn="ctr" marL="0" indent="0" lvl="0">
              <a:lnSpc>
                <a:spcPts val="10560"/>
              </a:lnSpc>
            </a:pPr>
            <a:r>
              <a:rPr lang="en-US" sz="9600">
                <a:solidFill>
                  <a:srgbClr val="EFEAE1"/>
                </a:solidFill>
                <a:latin typeface="Proxima Nova Wide Extrabold"/>
                <a:ea typeface="Proxima Nova Wide Extrabold"/>
                <a:cs typeface="Proxima Nova Wide Extrabold"/>
                <a:sym typeface="Proxima Nova Wide Extrabold"/>
              </a:rPr>
              <a:t>Code of Practice</a:t>
            </a:r>
          </a:p>
        </p:txBody>
      </p:sp>
      <p:sp>
        <p:nvSpPr>
          <p:cNvPr name="Freeform 3" id="3"/>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2"/>
            <a:srcRect l="24956" t="0" r="15709" b="0"/>
            <a:stretch>
              <a:fillRect/>
            </a:stretch>
          </p:blipFill>
          <p:spPr>
            <a:xfrm flipH="false" flipV="false">
              <a:off x="0" y="0"/>
              <a:ext cx="12192000" cy="13716000"/>
            </a:xfrm>
            <a:prstGeom prst="rect">
              <a:avLst/>
            </a:prstGeom>
          </p:spPr>
        </p:pic>
      </p:grpSp>
      <p:sp>
        <p:nvSpPr>
          <p:cNvPr name="Freeform 4" id="4"/>
          <p:cNvSpPr/>
          <p:nvPr/>
        </p:nvSpPr>
        <p:spPr>
          <a:xfrm flipH="false" flipV="false" rot="0">
            <a:off x="14976538" y="817497"/>
            <a:ext cx="2282762" cy="589368"/>
          </a:xfrm>
          <a:custGeom>
            <a:avLst/>
            <a:gdLst/>
            <a:ahLst/>
            <a:cxnLst/>
            <a:rect r="r" b="b" t="t" l="l"/>
            <a:pathLst>
              <a:path h="589368" w="2282762">
                <a:moveTo>
                  <a:pt x="0" y="0"/>
                </a:moveTo>
                <a:lnTo>
                  <a:pt x="2282762" y="0"/>
                </a:lnTo>
                <a:lnTo>
                  <a:pt x="2282762" y="589367"/>
                </a:lnTo>
                <a:lnTo>
                  <a:pt x="0" y="5893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645334" y="3139840"/>
            <a:ext cx="7010515" cy="5236845"/>
          </a:xfrm>
          <a:prstGeom prst="rect">
            <a:avLst/>
          </a:prstGeom>
        </p:spPr>
        <p:txBody>
          <a:bodyPr anchor="t" rtlCol="false" tIns="0" lIns="0" bIns="0" rIns="0">
            <a:spAutoFit/>
          </a:bodyPr>
          <a:lstStyle/>
          <a:p>
            <a:pPr algn="l">
              <a:lnSpc>
                <a:spcPts val="3450"/>
              </a:lnSpc>
            </a:pPr>
            <a:r>
              <a:rPr lang="en-US" b="true" sz="2300" u="sng">
                <a:solidFill>
                  <a:srgbClr val="252934"/>
                </a:solidFill>
                <a:latin typeface="Proxima Nova Bold"/>
                <a:ea typeface="Proxima Nova Bold"/>
                <a:cs typeface="Proxima Nova Bold"/>
                <a:sym typeface="Proxima Nova Bold"/>
              </a:rPr>
              <a:t>Purpose:</a:t>
            </a:r>
            <a:r>
              <a:rPr lang="en-US" sz="2300">
                <a:solidFill>
                  <a:srgbClr val="252934"/>
                </a:solidFill>
                <a:latin typeface="Proxima Nova"/>
                <a:ea typeface="Proxima Nova"/>
                <a:cs typeface="Proxima Nova"/>
                <a:sym typeface="Proxima Nova"/>
              </a:rPr>
              <a:t> To es</a:t>
            </a:r>
            <a:r>
              <a:rPr lang="en-US" sz="2300">
                <a:solidFill>
                  <a:srgbClr val="252934"/>
                </a:solidFill>
                <a:latin typeface="Proxima Nova"/>
                <a:ea typeface="Proxima Nova"/>
                <a:cs typeface="Proxima Nova"/>
                <a:sym typeface="Proxima Nova"/>
              </a:rPr>
              <a:t>tablish reasonable and practicable guidelines for nitrogen fertilization applications to reduce nitrate loss from farm fields.</a:t>
            </a:r>
          </a:p>
          <a:p>
            <a:pPr algn="l">
              <a:lnSpc>
                <a:spcPts val="3450"/>
              </a:lnSpc>
            </a:pPr>
          </a:p>
          <a:p>
            <a:pPr algn="l" marL="0" indent="0" lvl="0">
              <a:lnSpc>
                <a:spcPts val="3450"/>
              </a:lnSpc>
              <a:spcBef>
                <a:spcPct val="0"/>
              </a:spcBef>
            </a:pPr>
            <a:r>
              <a:rPr lang="en-US" b="true" sz="2300" u="sng">
                <a:solidFill>
                  <a:srgbClr val="252934"/>
                </a:solidFill>
                <a:latin typeface="Proxima Nova Bold"/>
                <a:ea typeface="Proxima Nova Bold"/>
                <a:cs typeface="Proxima Nova Bold"/>
                <a:sym typeface="Proxima Nova Bold"/>
              </a:rPr>
              <a:t>Why:</a:t>
            </a:r>
            <a:r>
              <a:rPr lang="en-US" sz="2300">
                <a:solidFill>
                  <a:srgbClr val="252934"/>
                </a:solidFill>
                <a:latin typeface="Proxima Nova"/>
                <a:ea typeface="Proxima Nova"/>
                <a:cs typeface="Proxima Nova"/>
                <a:sym typeface="Proxima Nova"/>
              </a:rPr>
              <a:t> Effective management of nutrients on farms in Iowa is one of the keys to enhancing both environmental quality and profitable crop production. Consistent with the Iowa Nutrient Reduction Strategy, this Code of Practice provides information about guidelines adopted by the ACWA members as a condition of membership.</a:t>
            </a:r>
          </a:p>
          <a:p>
            <a:pPr algn="l" marL="0" indent="0" lvl="0">
              <a:lnSpc>
                <a:spcPts val="3450"/>
              </a:lnSpc>
              <a:spcBef>
                <a:spcPct val="0"/>
              </a:spcBef>
            </a:pPr>
          </a:p>
        </p:txBody>
      </p:sp>
      <p:sp>
        <p:nvSpPr>
          <p:cNvPr name="TextBox 6" id="6"/>
          <p:cNvSpPr txBox="true"/>
          <p:nvPr/>
        </p:nvSpPr>
        <p:spPr>
          <a:xfrm rot="0">
            <a:off x="1510931" y="1065147"/>
            <a:ext cx="5532090" cy="1849121"/>
          </a:xfrm>
          <a:prstGeom prst="rect">
            <a:avLst/>
          </a:prstGeom>
        </p:spPr>
        <p:txBody>
          <a:bodyPr anchor="t" rtlCol="false" tIns="0" lIns="0" bIns="0" rIns="0">
            <a:spAutoFit/>
          </a:bodyPr>
          <a:lstStyle/>
          <a:p>
            <a:pPr algn="l" marL="0" indent="0" lvl="0">
              <a:lnSpc>
                <a:spcPts val="7040"/>
              </a:lnSpc>
            </a:pPr>
            <a:r>
              <a:rPr lang="en-US" sz="8000">
                <a:solidFill>
                  <a:srgbClr val="252934"/>
                </a:solidFill>
                <a:latin typeface="Proxima Nova Wide Extrabold"/>
                <a:ea typeface="Proxima Nova Wide Extrabold"/>
                <a:cs typeface="Proxima Nova Wide Extrabold"/>
                <a:sym typeface="Proxima Nova Wide Extrabold"/>
              </a:rPr>
              <a:t>Code of practice</a:t>
            </a:r>
          </a:p>
        </p:txBody>
      </p:sp>
      <p:grpSp>
        <p:nvGrpSpPr>
          <p:cNvPr name="Group 7" id="7"/>
          <p:cNvGrpSpPr/>
          <p:nvPr/>
        </p:nvGrpSpPr>
        <p:grpSpPr>
          <a:xfrm rot="0">
            <a:off x="-592203" y="8927893"/>
            <a:ext cx="7010515" cy="660814"/>
            <a:chOff x="0" y="0"/>
            <a:chExt cx="9347353" cy="881085"/>
          </a:xfrm>
        </p:grpSpPr>
        <p:sp>
          <p:nvSpPr>
            <p:cNvPr name="Freeform 8" id="8"/>
            <p:cNvSpPr/>
            <p:nvPr/>
          </p:nvSpPr>
          <p:spPr>
            <a:xfrm flipH="false" flipV="false" rot="0">
              <a:off x="2840368" y="0"/>
              <a:ext cx="3729461" cy="881085"/>
            </a:xfrm>
            <a:custGeom>
              <a:avLst/>
              <a:gdLst/>
              <a:ahLst/>
              <a:cxnLst/>
              <a:rect r="r" b="b" t="t" l="l"/>
              <a:pathLst>
                <a:path h="881085" w="3729461">
                  <a:moveTo>
                    <a:pt x="0" y="0"/>
                  </a:moveTo>
                  <a:lnTo>
                    <a:pt x="3729461" y="0"/>
                  </a:lnTo>
                  <a:lnTo>
                    <a:pt x="3729461" y="881085"/>
                  </a:lnTo>
                  <a:lnTo>
                    <a:pt x="0" y="8810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0" y="105327"/>
              <a:ext cx="9347353" cy="515620"/>
            </a:xfrm>
            <a:prstGeom prst="rect">
              <a:avLst/>
            </a:prstGeom>
          </p:spPr>
          <p:txBody>
            <a:bodyPr anchor="t" rtlCol="false" tIns="0" lIns="0" bIns="0" rIns="0">
              <a:spAutoFit/>
            </a:bodyPr>
            <a:lstStyle/>
            <a:p>
              <a:pPr algn="ctr">
                <a:lnSpc>
                  <a:spcPts val="3359"/>
                </a:lnSpc>
              </a:pPr>
              <a:r>
                <a:rPr lang="en-US" sz="2400" u="sng">
                  <a:solidFill>
                    <a:srgbClr val="EFEAE1"/>
                  </a:solidFill>
                  <a:latin typeface="Proxima Nova"/>
                  <a:ea typeface="Proxima Nova"/>
                  <a:cs typeface="Proxima Nova"/>
                  <a:sym typeface="Proxima Nova"/>
                  <a:hlinkClick r:id="rId7" tooltip="https://www.acwaiowa.com/resources/code-of-practice-standard/"/>
                </a:rPr>
                <a:t>Download here</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3E486A"/>
        </a:solidFill>
      </p:bgPr>
    </p:bg>
    <p:spTree>
      <p:nvGrpSpPr>
        <p:cNvPr id="1" name=""/>
        <p:cNvGrpSpPr/>
        <p:nvPr/>
      </p:nvGrpSpPr>
      <p:grpSpPr>
        <a:xfrm>
          <a:off x="0" y="0"/>
          <a:ext cx="0" cy="0"/>
          <a:chOff x="0" y="0"/>
          <a:chExt cx="0" cy="0"/>
        </a:xfrm>
      </p:grpSpPr>
      <p:sp>
        <p:nvSpPr>
          <p:cNvPr name="TextBox 2" id="2"/>
          <p:cNvSpPr txBox="true"/>
          <p:nvPr/>
        </p:nvSpPr>
        <p:spPr>
          <a:xfrm rot="0">
            <a:off x="1028700" y="4501515"/>
            <a:ext cx="16230600" cy="1369695"/>
          </a:xfrm>
          <a:prstGeom prst="rect">
            <a:avLst/>
          </a:prstGeom>
        </p:spPr>
        <p:txBody>
          <a:bodyPr anchor="t" rtlCol="false" tIns="0" lIns="0" bIns="0" rIns="0">
            <a:spAutoFit/>
          </a:bodyPr>
          <a:lstStyle/>
          <a:p>
            <a:pPr algn="ctr" marL="0" indent="0" lvl="0">
              <a:lnSpc>
                <a:spcPts val="10560"/>
              </a:lnSpc>
            </a:pPr>
            <a:r>
              <a:rPr lang="en-US" sz="9600">
                <a:solidFill>
                  <a:srgbClr val="EFEAE1"/>
                </a:solidFill>
                <a:latin typeface="Proxima Nova Wide Extrabold"/>
                <a:ea typeface="Proxima Nova Wide Extrabold"/>
                <a:cs typeface="Proxima Nova Wide Extrabold"/>
                <a:sym typeface="Proxima Nova Wide Extrabold"/>
              </a:rPr>
              <a:t>Key Contacts</a:t>
            </a:r>
          </a:p>
        </p:txBody>
      </p:sp>
      <p:sp>
        <p:nvSpPr>
          <p:cNvPr name="Freeform 3" id="3"/>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90737" y="3120471"/>
            <a:ext cx="3963675" cy="857843"/>
            <a:chOff x="0" y="0"/>
            <a:chExt cx="1043931" cy="225934"/>
          </a:xfrm>
        </p:grpSpPr>
        <p:sp>
          <p:nvSpPr>
            <p:cNvPr name="Freeform 5" id="5"/>
            <p:cNvSpPr/>
            <p:nvPr/>
          </p:nvSpPr>
          <p:spPr>
            <a:xfrm flipH="false" flipV="false" rot="0">
              <a:off x="0" y="0"/>
              <a:ext cx="1043931" cy="225934"/>
            </a:xfrm>
            <a:custGeom>
              <a:avLst/>
              <a:gdLst/>
              <a:ahLst/>
              <a:cxnLst/>
              <a:rect r="r" b="b" t="t" l="l"/>
              <a:pathLst>
                <a:path h="225934" w="1043931">
                  <a:moveTo>
                    <a:pt x="99614" y="0"/>
                  </a:moveTo>
                  <a:lnTo>
                    <a:pt x="944317" y="0"/>
                  </a:lnTo>
                  <a:cubicBezTo>
                    <a:pt x="999332" y="0"/>
                    <a:pt x="1043931" y="44599"/>
                    <a:pt x="1043931" y="99614"/>
                  </a:cubicBezTo>
                  <a:lnTo>
                    <a:pt x="1043931" y="126320"/>
                  </a:lnTo>
                  <a:cubicBezTo>
                    <a:pt x="1043931" y="152739"/>
                    <a:pt x="1033436" y="178076"/>
                    <a:pt x="1014755" y="196758"/>
                  </a:cubicBezTo>
                  <a:cubicBezTo>
                    <a:pt x="996073" y="215439"/>
                    <a:pt x="970736" y="225934"/>
                    <a:pt x="944317" y="225934"/>
                  </a:cubicBezTo>
                  <a:lnTo>
                    <a:pt x="99614" y="225934"/>
                  </a:lnTo>
                  <a:cubicBezTo>
                    <a:pt x="73195" y="225934"/>
                    <a:pt x="47858" y="215439"/>
                    <a:pt x="29176" y="196758"/>
                  </a:cubicBezTo>
                  <a:cubicBezTo>
                    <a:pt x="10495" y="178076"/>
                    <a:pt x="0" y="152739"/>
                    <a:pt x="0" y="126320"/>
                  </a:cubicBezTo>
                  <a:lnTo>
                    <a:pt x="0" y="99614"/>
                  </a:lnTo>
                  <a:cubicBezTo>
                    <a:pt x="0" y="73195"/>
                    <a:pt x="10495" y="47858"/>
                    <a:pt x="29176" y="29176"/>
                  </a:cubicBezTo>
                  <a:cubicBezTo>
                    <a:pt x="47858" y="10495"/>
                    <a:pt x="73195" y="0"/>
                    <a:pt x="99614" y="0"/>
                  </a:cubicBezTo>
                  <a:close/>
                </a:path>
              </a:pathLst>
            </a:custGeom>
            <a:solidFill>
              <a:srgbClr val="BB8B50"/>
            </a:solidFill>
          </p:spPr>
        </p:sp>
        <p:sp>
          <p:nvSpPr>
            <p:cNvPr name="TextBox 6" id="6"/>
            <p:cNvSpPr txBox="true"/>
            <p:nvPr/>
          </p:nvSpPr>
          <p:spPr>
            <a:xfrm>
              <a:off x="0" y="-38100"/>
              <a:ext cx="1043931" cy="264034"/>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8029980" y="3099177"/>
            <a:ext cx="2403277" cy="1500506"/>
          </a:xfrm>
          <a:prstGeom prst="rect">
            <a:avLst/>
          </a:prstGeom>
        </p:spPr>
        <p:txBody>
          <a:bodyPr anchor="t" rtlCol="false" tIns="0" lIns="0" bIns="0" rIns="0">
            <a:spAutoFit/>
          </a:bodyPr>
          <a:lstStyle/>
          <a:p>
            <a:pPr algn="ctr">
              <a:lnSpc>
                <a:spcPts val="6019"/>
              </a:lnSpc>
            </a:pPr>
            <a:r>
              <a:rPr lang="en-US" sz="4299" u="sng">
                <a:solidFill>
                  <a:srgbClr val="EFEAE1"/>
                </a:solidFill>
                <a:latin typeface="Proxima Nova"/>
                <a:ea typeface="Proxima Nova"/>
                <a:cs typeface="Proxima Nova"/>
                <a:sym typeface="Proxima Nova"/>
                <a:hlinkClick r:id="rId4" tooltip="https://docs.google.com/document/d/1GrKmeW-nvlCWW3sx7EqUMzhlPwXss8ma/edit?tab=t.0"/>
              </a:rPr>
              <a:t>Click here</a:t>
            </a:r>
          </a:p>
          <a:p>
            <a:pPr algn="ctr">
              <a:lnSpc>
                <a:spcPts val="6019"/>
              </a:lnSpc>
            </a:pPr>
            <a:r>
              <a:rPr lang="en-US" sz="4299" u="sng">
                <a:solidFill>
                  <a:srgbClr val="EFEAE1"/>
                </a:solidFill>
                <a:latin typeface="Proxima Nova"/>
                <a:ea typeface="Proxima Nova"/>
                <a:cs typeface="Proxima Nova"/>
                <a:sym typeface="Proxima Nova"/>
              </a:rPr>
              <a:t>for</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3E486A"/>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E486A"/>
        </a:solidFill>
      </p:bgPr>
    </p:bg>
    <p:spTree>
      <p:nvGrpSpPr>
        <p:cNvPr id="1" name=""/>
        <p:cNvGrpSpPr/>
        <p:nvPr/>
      </p:nvGrpSpPr>
      <p:grpSpPr>
        <a:xfrm>
          <a:off x="0" y="0"/>
          <a:ext cx="0" cy="0"/>
          <a:chOff x="0" y="0"/>
          <a:chExt cx="0" cy="0"/>
        </a:xfrm>
      </p:grpSpPr>
      <p:sp>
        <p:nvSpPr>
          <p:cNvPr name="TextBox 2" id="2"/>
          <p:cNvSpPr txBox="true"/>
          <p:nvPr/>
        </p:nvSpPr>
        <p:spPr>
          <a:xfrm rot="0">
            <a:off x="1028700" y="4501515"/>
            <a:ext cx="16230600" cy="1369695"/>
          </a:xfrm>
          <a:prstGeom prst="rect">
            <a:avLst/>
          </a:prstGeom>
        </p:spPr>
        <p:txBody>
          <a:bodyPr anchor="t" rtlCol="false" tIns="0" lIns="0" bIns="0" rIns="0">
            <a:spAutoFit/>
          </a:bodyPr>
          <a:lstStyle/>
          <a:p>
            <a:pPr algn="ctr" marL="0" indent="0" lvl="0">
              <a:lnSpc>
                <a:spcPts val="10560"/>
              </a:lnSpc>
            </a:pPr>
            <a:r>
              <a:rPr lang="en-US" sz="9600">
                <a:solidFill>
                  <a:srgbClr val="EFEAE1"/>
                </a:solidFill>
                <a:latin typeface="Proxima Nova Wide Extrabold"/>
                <a:ea typeface="Proxima Nova Wide Extrabold"/>
                <a:cs typeface="Proxima Nova Wide Extrabold"/>
                <a:sym typeface="Proxima Nova Wide Extrabold"/>
              </a:rPr>
              <a:t>Who we are</a:t>
            </a:r>
          </a:p>
        </p:txBody>
      </p:sp>
      <p:sp>
        <p:nvSpPr>
          <p:cNvPr name="Freeform 3" id="3"/>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12192000" cy="13716000"/>
          </a:xfrm>
        </p:grpSpPr>
        <p:pic>
          <p:nvPicPr>
            <p:cNvPr name="Picture 3" id="3"/>
            <p:cNvPicPr>
              <a:picLocks noChangeAspect="true"/>
            </p:cNvPicPr>
            <p:nvPr/>
          </p:nvPicPr>
          <p:blipFill>
            <a:blip r:embed="rId2"/>
            <a:srcRect l="24956" t="0" r="15709" b="0"/>
            <a:stretch>
              <a:fillRect/>
            </a:stretch>
          </p:blipFill>
          <p:spPr>
            <a:xfrm flipH="false" flipV="false">
              <a:off x="0" y="0"/>
              <a:ext cx="12192000" cy="13716000"/>
            </a:xfrm>
            <a:prstGeom prst="rect">
              <a:avLst/>
            </a:prstGeom>
          </p:spPr>
        </p:pic>
      </p:grpSp>
      <p:sp>
        <p:nvSpPr>
          <p:cNvPr name="Freeform 4" id="4"/>
          <p:cNvSpPr/>
          <p:nvPr/>
        </p:nvSpPr>
        <p:spPr>
          <a:xfrm flipH="false" flipV="false" rot="0">
            <a:off x="1994215" y="8668932"/>
            <a:ext cx="2282762" cy="589368"/>
          </a:xfrm>
          <a:custGeom>
            <a:avLst/>
            <a:gdLst/>
            <a:ahLst/>
            <a:cxnLst/>
            <a:rect r="r" b="b" t="t" l="l"/>
            <a:pathLst>
              <a:path h="589368" w="2282762">
                <a:moveTo>
                  <a:pt x="0" y="0"/>
                </a:moveTo>
                <a:lnTo>
                  <a:pt x="2282761" y="0"/>
                </a:lnTo>
                <a:lnTo>
                  <a:pt x="2282761" y="589368"/>
                </a:lnTo>
                <a:lnTo>
                  <a:pt x="0" y="5893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508374" y="3642024"/>
            <a:ext cx="6302891" cy="4360545"/>
          </a:xfrm>
          <a:prstGeom prst="rect">
            <a:avLst/>
          </a:prstGeom>
        </p:spPr>
        <p:txBody>
          <a:bodyPr anchor="t" rtlCol="false" tIns="0" lIns="0" bIns="0" rIns="0">
            <a:spAutoFit/>
          </a:bodyPr>
          <a:lstStyle/>
          <a:p>
            <a:pPr algn="l">
              <a:lnSpc>
                <a:spcPts val="3450"/>
              </a:lnSpc>
            </a:pPr>
            <a:r>
              <a:rPr lang="en-US" sz="2300">
                <a:solidFill>
                  <a:srgbClr val="252934"/>
                </a:solidFill>
                <a:latin typeface="Proxima Nova"/>
                <a:ea typeface="Proxima Nova"/>
                <a:cs typeface="Proxima Nova"/>
                <a:sym typeface="Proxima Nova"/>
              </a:rPr>
              <a:t>Agriculture’s</a:t>
            </a:r>
            <a:r>
              <a:rPr lang="en-US" sz="2300">
                <a:solidFill>
                  <a:srgbClr val="252934"/>
                </a:solidFill>
                <a:latin typeface="Proxima Nova"/>
                <a:ea typeface="Proxima Nova"/>
                <a:cs typeface="Proxima Nova"/>
                <a:sym typeface="Proxima Nova"/>
              </a:rPr>
              <a:t> Clean Water Alliance (ACWA) is a non-profit association of ag retailers and support companies across the state of Iowa. </a:t>
            </a:r>
          </a:p>
          <a:p>
            <a:pPr algn="l">
              <a:lnSpc>
                <a:spcPts val="3450"/>
              </a:lnSpc>
            </a:pPr>
          </a:p>
          <a:p>
            <a:pPr algn="l" marL="0" indent="0" lvl="0">
              <a:lnSpc>
                <a:spcPts val="3450"/>
              </a:lnSpc>
              <a:spcBef>
                <a:spcPct val="0"/>
              </a:spcBef>
            </a:pPr>
            <a:r>
              <a:rPr lang="en-US" sz="2300">
                <a:solidFill>
                  <a:srgbClr val="252934"/>
                </a:solidFill>
                <a:latin typeface="Proxima Nova"/>
                <a:ea typeface="Proxima Nova"/>
                <a:cs typeface="Proxima Nova"/>
                <a:sym typeface="Proxima Nova"/>
              </a:rPr>
              <a:t>We are direct competitors, yet we have a mission to help farmers improve their agronomic performance while supporting environmental improvement efforts. ACWA is funded by member dues based on a percentage of our annual nitrogen fertilizer sales.</a:t>
            </a:r>
          </a:p>
        </p:txBody>
      </p:sp>
      <p:sp>
        <p:nvSpPr>
          <p:cNvPr name="TextBox 6" id="6"/>
          <p:cNvSpPr txBox="true"/>
          <p:nvPr/>
        </p:nvSpPr>
        <p:spPr>
          <a:xfrm rot="0">
            <a:off x="1373972" y="1567331"/>
            <a:ext cx="5532090" cy="1849121"/>
          </a:xfrm>
          <a:prstGeom prst="rect">
            <a:avLst/>
          </a:prstGeom>
        </p:spPr>
        <p:txBody>
          <a:bodyPr anchor="t" rtlCol="false" tIns="0" lIns="0" bIns="0" rIns="0">
            <a:spAutoFit/>
          </a:bodyPr>
          <a:lstStyle/>
          <a:p>
            <a:pPr algn="l" marL="0" indent="0" lvl="0">
              <a:lnSpc>
                <a:spcPts val="7040"/>
              </a:lnSpc>
            </a:pPr>
            <a:r>
              <a:rPr lang="en-US" sz="8000">
                <a:solidFill>
                  <a:srgbClr val="252934"/>
                </a:solidFill>
                <a:latin typeface="Proxima Nova Wide Extrabold"/>
                <a:ea typeface="Proxima Nova Wide Extrabold"/>
                <a:cs typeface="Proxima Nova Wide Extrabold"/>
                <a:sym typeface="Proxima Nova Wide Extrabold"/>
              </a:rPr>
              <a:t>ACWA at a glance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sp>
        <p:nvSpPr>
          <p:cNvPr name="Freeform 2" id="2"/>
          <p:cNvSpPr/>
          <p:nvPr/>
        </p:nvSpPr>
        <p:spPr>
          <a:xfrm flipH="false" flipV="false" rot="0">
            <a:off x="13423134" y="4083823"/>
            <a:ext cx="2304990" cy="2304990"/>
          </a:xfrm>
          <a:custGeom>
            <a:avLst/>
            <a:gdLst/>
            <a:ahLst/>
            <a:cxnLst/>
            <a:rect r="r" b="b" t="t" l="l"/>
            <a:pathLst>
              <a:path h="2304990" w="2304990">
                <a:moveTo>
                  <a:pt x="0" y="0"/>
                </a:moveTo>
                <a:lnTo>
                  <a:pt x="2304989" y="0"/>
                </a:lnTo>
                <a:lnTo>
                  <a:pt x="2304989" y="2304989"/>
                </a:lnTo>
                <a:lnTo>
                  <a:pt x="0" y="2304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991505" y="4083823"/>
            <a:ext cx="2304990" cy="2304990"/>
          </a:xfrm>
          <a:custGeom>
            <a:avLst/>
            <a:gdLst/>
            <a:ahLst/>
            <a:cxnLst/>
            <a:rect r="r" b="b" t="t" l="l"/>
            <a:pathLst>
              <a:path h="2304990" w="2304990">
                <a:moveTo>
                  <a:pt x="0" y="0"/>
                </a:moveTo>
                <a:lnTo>
                  <a:pt x="2304990" y="0"/>
                </a:lnTo>
                <a:lnTo>
                  <a:pt x="2304990" y="2304989"/>
                </a:lnTo>
                <a:lnTo>
                  <a:pt x="0" y="23049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893907" y="4083823"/>
            <a:ext cx="2304990" cy="2304990"/>
          </a:xfrm>
          <a:custGeom>
            <a:avLst/>
            <a:gdLst/>
            <a:ahLst/>
            <a:cxnLst/>
            <a:rect r="r" b="b" t="t" l="l"/>
            <a:pathLst>
              <a:path h="2304990" w="2304990">
                <a:moveTo>
                  <a:pt x="0" y="0"/>
                </a:moveTo>
                <a:lnTo>
                  <a:pt x="2304989" y="0"/>
                </a:lnTo>
                <a:lnTo>
                  <a:pt x="2304989" y="2304989"/>
                </a:lnTo>
                <a:lnTo>
                  <a:pt x="0" y="23049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712371" y="1927267"/>
            <a:ext cx="10863257" cy="1095375"/>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252934"/>
                </a:solidFill>
                <a:latin typeface="Proxima Nova Wide Extrabold"/>
                <a:ea typeface="Proxima Nova Wide Extrabold"/>
                <a:cs typeface="Proxima Nova Wide Extrabold"/>
                <a:sym typeface="Proxima Nova Wide Extrabold"/>
              </a:rPr>
              <a:t>Our Three Core Pillars</a:t>
            </a:r>
          </a:p>
        </p:txBody>
      </p:sp>
      <p:sp>
        <p:nvSpPr>
          <p:cNvPr name="TextBox 6" id="6"/>
          <p:cNvSpPr txBox="true"/>
          <p:nvPr/>
        </p:nvSpPr>
        <p:spPr>
          <a:xfrm rot="0">
            <a:off x="1634798" y="715580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TextBox 7" id="7"/>
          <p:cNvSpPr txBox="true"/>
          <p:nvPr/>
        </p:nvSpPr>
        <p:spPr>
          <a:xfrm rot="0">
            <a:off x="6853971" y="7155804"/>
            <a:ext cx="4580058" cy="438150"/>
          </a:xfrm>
          <a:prstGeom prst="rect">
            <a:avLst/>
          </a:prstGeom>
        </p:spPr>
        <p:txBody>
          <a:bodyPr anchor="t" rtlCol="false" tIns="0" lIns="0" bIns="0" rIns="0">
            <a:spAutoFit/>
          </a:bodyPr>
          <a:lstStyle/>
          <a:p>
            <a:pPr algn="ctr" marL="0" indent="0" lvl="0">
              <a:lnSpc>
                <a:spcPts val="3300"/>
              </a:lnSpc>
              <a:spcBef>
                <a:spcPct val="0"/>
              </a:spcBef>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TextBox 8" id="8"/>
          <p:cNvSpPr txBox="true"/>
          <p:nvPr/>
        </p:nvSpPr>
        <p:spPr>
          <a:xfrm rot="0">
            <a:off x="12285600" y="7155804"/>
            <a:ext cx="4580058" cy="438150"/>
          </a:xfrm>
          <a:prstGeom prst="rect">
            <a:avLst/>
          </a:prstGeom>
        </p:spPr>
        <p:txBody>
          <a:bodyPr anchor="t" rtlCol="false" tIns="0" lIns="0" bIns="0" rIns="0">
            <a:spAutoFit/>
          </a:bodyPr>
          <a:lstStyle/>
          <a:p>
            <a:pPr algn="ctr" marL="0" indent="0" lvl="0">
              <a:lnSpc>
                <a:spcPts val="3300"/>
              </a:lnSpc>
              <a:spcBef>
                <a:spcPct val="0"/>
              </a:spcBef>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Freeform 9" id="9"/>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634798" y="770825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Data driven</a:t>
            </a:r>
          </a:p>
        </p:txBody>
      </p:sp>
      <p:sp>
        <p:nvSpPr>
          <p:cNvPr name="TextBox 11" id="11"/>
          <p:cNvSpPr txBox="true"/>
          <p:nvPr/>
        </p:nvSpPr>
        <p:spPr>
          <a:xfrm rot="0">
            <a:off x="6853971" y="770825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Leaders</a:t>
            </a:r>
          </a:p>
        </p:txBody>
      </p:sp>
      <p:sp>
        <p:nvSpPr>
          <p:cNvPr name="TextBox 12" id="12"/>
          <p:cNvSpPr txBox="true"/>
          <p:nvPr/>
        </p:nvSpPr>
        <p:spPr>
          <a:xfrm rot="0">
            <a:off x="12285600" y="770825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Farmer trusted</a:t>
            </a:r>
          </a:p>
        </p:txBody>
      </p:sp>
      <p:sp>
        <p:nvSpPr>
          <p:cNvPr name="TextBox 13" id="13"/>
          <p:cNvSpPr txBox="true"/>
          <p:nvPr/>
        </p:nvSpPr>
        <p:spPr>
          <a:xfrm rot="0">
            <a:off x="6145867" y="3121798"/>
            <a:ext cx="5996266" cy="438150"/>
          </a:xfrm>
          <a:prstGeom prst="rect">
            <a:avLst/>
          </a:prstGeom>
        </p:spPr>
        <p:txBody>
          <a:bodyPr anchor="t" rtlCol="false" tIns="0" lIns="0" bIns="0" rIns="0">
            <a:spAutoFit/>
          </a:bodyPr>
          <a:lstStyle/>
          <a:p>
            <a:pPr algn="ctr" marL="0" indent="0" lvl="0">
              <a:lnSpc>
                <a:spcPts val="3300"/>
              </a:lnSpc>
              <a:spcBef>
                <a:spcPct val="0"/>
              </a:spcBef>
            </a:pPr>
            <a:r>
              <a:rPr lang="en-US" sz="3000">
                <a:solidFill>
                  <a:srgbClr val="252934"/>
                </a:solidFill>
                <a:latin typeface="Proxima Nova"/>
                <a:ea typeface="Proxima Nova"/>
                <a:cs typeface="Proxima Nova"/>
                <a:sym typeface="Proxima Nova"/>
              </a:rPr>
              <a:t>Defined in our strategic plan</a:t>
            </a:r>
          </a:p>
        </p:txBody>
      </p:sp>
      <p:sp>
        <p:nvSpPr>
          <p:cNvPr name="TextBox 14" id="14"/>
          <p:cNvSpPr txBox="true"/>
          <p:nvPr/>
        </p:nvSpPr>
        <p:spPr>
          <a:xfrm rot="0">
            <a:off x="15737979" y="8862060"/>
            <a:ext cx="1521321" cy="396240"/>
          </a:xfrm>
          <a:prstGeom prst="rect">
            <a:avLst/>
          </a:prstGeom>
        </p:spPr>
        <p:txBody>
          <a:bodyPr anchor="t" rtlCol="false" tIns="0" lIns="0" bIns="0" rIns="0">
            <a:spAutoFit/>
          </a:bodyPr>
          <a:lstStyle/>
          <a:p>
            <a:pPr algn="ctr">
              <a:lnSpc>
                <a:spcPts val="3359"/>
              </a:lnSpc>
            </a:pPr>
            <a:r>
              <a:rPr lang="en-US" sz="2400" u="sng">
                <a:solidFill>
                  <a:srgbClr val="252934"/>
                </a:solidFill>
                <a:latin typeface="Proxima Nova"/>
                <a:ea typeface="Proxima Nova"/>
                <a:cs typeface="Proxima Nova"/>
                <a:sym typeface="Proxima Nova"/>
                <a:hlinkClick r:id="rId10" tooltip="https://www.acwaiowa.com/about-acwa/core-pillars/"/>
              </a:rPr>
              <a:t>Learn more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sp>
        <p:nvSpPr>
          <p:cNvPr name="Freeform 2" id="2"/>
          <p:cNvSpPr/>
          <p:nvPr/>
        </p:nvSpPr>
        <p:spPr>
          <a:xfrm flipH="false" flipV="false" rot="0">
            <a:off x="2893907" y="4083823"/>
            <a:ext cx="2304990" cy="2304990"/>
          </a:xfrm>
          <a:custGeom>
            <a:avLst/>
            <a:gdLst/>
            <a:ahLst/>
            <a:cxnLst/>
            <a:rect r="r" b="b" t="t" l="l"/>
            <a:pathLst>
              <a:path h="2304990" w="2304990">
                <a:moveTo>
                  <a:pt x="0" y="0"/>
                </a:moveTo>
                <a:lnTo>
                  <a:pt x="2304989" y="0"/>
                </a:lnTo>
                <a:lnTo>
                  <a:pt x="2304989" y="2304989"/>
                </a:lnTo>
                <a:lnTo>
                  <a:pt x="0" y="23049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12371" y="1927267"/>
            <a:ext cx="10863257" cy="1095375"/>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252934"/>
                </a:solidFill>
                <a:latin typeface="Proxima Nova Wide Extrabold"/>
                <a:ea typeface="Proxima Nova Wide Extrabold"/>
                <a:cs typeface="Proxima Nova Wide Extrabold"/>
                <a:sym typeface="Proxima Nova Wide Extrabold"/>
              </a:rPr>
              <a:t>Our Three Core Pillars</a:t>
            </a:r>
          </a:p>
        </p:txBody>
      </p:sp>
      <p:sp>
        <p:nvSpPr>
          <p:cNvPr name="TextBox 4" id="4"/>
          <p:cNvSpPr txBox="true"/>
          <p:nvPr/>
        </p:nvSpPr>
        <p:spPr>
          <a:xfrm rot="0">
            <a:off x="1634798" y="715580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TextBox 5" id="5"/>
          <p:cNvSpPr txBox="true"/>
          <p:nvPr/>
        </p:nvSpPr>
        <p:spPr>
          <a:xfrm rot="0">
            <a:off x="1634798" y="7708254"/>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Data driven</a:t>
            </a:r>
          </a:p>
        </p:txBody>
      </p:sp>
      <p:sp>
        <p:nvSpPr>
          <p:cNvPr name="TextBox 6" id="6"/>
          <p:cNvSpPr txBox="true"/>
          <p:nvPr/>
        </p:nvSpPr>
        <p:spPr>
          <a:xfrm rot="0">
            <a:off x="6156217" y="3619002"/>
            <a:ext cx="3266629" cy="481330"/>
          </a:xfrm>
          <a:prstGeom prst="rect">
            <a:avLst/>
          </a:prstGeom>
        </p:spPr>
        <p:txBody>
          <a:bodyPr anchor="t" rtlCol="false" tIns="0" lIns="0" bIns="0" rIns="0">
            <a:spAutoFit/>
          </a:bodyPr>
          <a:lstStyle/>
          <a:p>
            <a:pPr algn="ctr">
              <a:lnSpc>
                <a:spcPts val="3919"/>
              </a:lnSpc>
            </a:pPr>
            <a:r>
              <a:rPr lang="en-US" sz="2799" b="true">
                <a:solidFill>
                  <a:srgbClr val="252934"/>
                </a:solidFill>
                <a:latin typeface="Proxima Nova Bold"/>
                <a:ea typeface="Proxima Nova Bold"/>
                <a:cs typeface="Proxima Nova Bold"/>
                <a:sym typeface="Proxima Nova Bold"/>
              </a:rPr>
              <a:t>Science to Solutions</a:t>
            </a:r>
          </a:p>
        </p:txBody>
      </p:sp>
      <p:sp>
        <p:nvSpPr>
          <p:cNvPr name="TextBox 7" id="7"/>
          <p:cNvSpPr txBox="true"/>
          <p:nvPr/>
        </p:nvSpPr>
        <p:spPr>
          <a:xfrm rot="0">
            <a:off x="6214855" y="4340000"/>
            <a:ext cx="9678625" cy="3887470"/>
          </a:xfrm>
          <a:prstGeom prst="rect">
            <a:avLst/>
          </a:prstGeom>
        </p:spPr>
        <p:txBody>
          <a:bodyPr anchor="t" rtlCol="false" tIns="0" lIns="0" bIns="0" rIns="0">
            <a:spAutoFit/>
          </a:bodyPr>
          <a:lstStyle/>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Water monitoring</a:t>
            </a:r>
            <a:r>
              <a:rPr lang="en-US" sz="2199">
                <a:solidFill>
                  <a:srgbClr val="252934"/>
                </a:solidFill>
                <a:latin typeface="Proxima Nova"/>
                <a:ea typeface="Proxima Nova"/>
                <a:cs typeface="Proxima Nova"/>
                <a:sym typeface="Proxima Nova"/>
              </a:rPr>
              <a:t> - ACWA evaluates and analyzes water samples from rivers and tributaries as well as tile lines. This is used to determine project areas, watershed planning, and baseline levels that we can improve one.</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Soil health &amp; water quality tracking</a:t>
            </a:r>
            <a:r>
              <a:rPr lang="en-US" sz="2199">
                <a:solidFill>
                  <a:srgbClr val="252934"/>
                </a:solidFill>
                <a:latin typeface="Proxima Nova"/>
                <a:ea typeface="Proxima Nova"/>
                <a:cs typeface="Proxima Nova"/>
                <a:sym typeface="Proxima Nova"/>
              </a:rPr>
              <a:t> - ACWA has the expertise and boots on the ground to monitor the impacts of both in-field and edge-of-field water quality practices.</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Outreach </a:t>
            </a:r>
            <a:r>
              <a:rPr lang="en-US" sz="2199">
                <a:solidFill>
                  <a:srgbClr val="252934"/>
                </a:solidFill>
                <a:latin typeface="Proxima Nova"/>
                <a:ea typeface="Proxima Nova"/>
                <a:cs typeface="Proxima Nova"/>
                <a:sym typeface="Proxima Nova"/>
              </a:rPr>
              <a:t>- What we learn isn’t just for us. Our partnerships statewide allow us to reach large audiences.</a:t>
            </a:r>
          </a:p>
        </p:txBody>
      </p:sp>
      <p:sp>
        <p:nvSpPr>
          <p:cNvPr name="Freeform 8" id="8"/>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5737979" y="8862060"/>
            <a:ext cx="1521321" cy="396240"/>
          </a:xfrm>
          <a:prstGeom prst="rect">
            <a:avLst/>
          </a:prstGeom>
        </p:spPr>
        <p:txBody>
          <a:bodyPr anchor="t" rtlCol="false" tIns="0" lIns="0" bIns="0" rIns="0">
            <a:spAutoFit/>
          </a:bodyPr>
          <a:lstStyle/>
          <a:p>
            <a:pPr algn="ctr">
              <a:lnSpc>
                <a:spcPts val="3359"/>
              </a:lnSpc>
            </a:pPr>
            <a:r>
              <a:rPr lang="en-US" sz="2400" u="sng">
                <a:solidFill>
                  <a:srgbClr val="252934"/>
                </a:solidFill>
                <a:latin typeface="Proxima Nova"/>
                <a:ea typeface="Proxima Nova"/>
                <a:cs typeface="Proxima Nova"/>
                <a:sym typeface="Proxima Nova"/>
                <a:hlinkClick r:id="rId6" tooltip="https://www.acwaiowa.com/about-acwa/core-pillars/"/>
              </a:rPr>
              <a:t>Learn more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grpSp>
        <p:nvGrpSpPr>
          <p:cNvPr name="Group 2" id="2"/>
          <p:cNvGrpSpPr/>
          <p:nvPr/>
        </p:nvGrpSpPr>
        <p:grpSpPr>
          <a:xfrm rot="0">
            <a:off x="1756373" y="4083823"/>
            <a:ext cx="4580058" cy="4062581"/>
            <a:chOff x="0" y="0"/>
            <a:chExt cx="6106743" cy="5416775"/>
          </a:xfrm>
        </p:grpSpPr>
        <p:sp>
          <p:nvSpPr>
            <p:cNvPr name="Freeform 3" id="3"/>
            <p:cNvSpPr/>
            <p:nvPr/>
          </p:nvSpPr>
          <p:spPr>
            <a:xfrm flipH="false" flipV="false" rot="0">
              <a:off x="1516712" y="0"/>
              <a:ext cx="3073319" cy="3073319"/>
            </a:xfrm>
            <a:custGeom>
              <a:avLst/>
              <a:gdLst/>
              <a:ahLst/>
              <a:cxnLst/>
              <a:rect r="r" b="b" t="t" l="l"/>
              <a:pathLst>
                <a:path h="3073319" w="3073319">
                  <a:moveTo>
                    <a:pt x="0" y="0"/>
                  </a:moveTo>
                  <a:lnTo>
                    <a:pt x="3073319" y="0"/>
                  </a:lnTo>
                  <a:lnTo>
                    <a:pt x="3073319" y="3073319"/>
                  </a:lnTo>
                  <a:lnTo>
                    <a:pt x="0" y="3073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4089625"/>
              <a:ext cx="6106743" cy="590550"/>
            </a:xfrm>
            <a:prstGeom prst="rect">
              <a:avLst/>
            </a:prstGeom>
          </p:spPr>
          <p:txBody>
            <a:bodyPr anchor="t" rtlCol="false" tIns="0" lIns="0" bIns="0" rIns="0">
              <a:spAutoFit/>
            </a:bodyPr>
            <a:lstStyle/>
            <a:p>
              <a:pPr algn="ctr" marL="0" indent="0" lvl="0">
                <a:lnSpc>
                  <a:spcPts val="3300"/>
                </a:lnSpc>
                <a:spcBef>
                  <a:spcPct val="0"/>
                </a:spcBef>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TextBox 5" id="5"/>
            <p:cNvSpPr txBox="true"/>
            <p:nvPr/>
          </p:nvSpPr>
          <p:spPr>
            <a:xfrm rot="0">
              <a:off x="0" y="4826225"/>
              <a:ext cx="6106743" cy="5905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Leaders</a:t>
              </a:r>
            </a:p>
          </p:txBody>
        </p:sp>
      </p:grpSp>
      <p:sp>
        <p:nvSpPr>
          <p:cNvPr name="TextBox 6" id="6"/>
          <p:cNvSpPr txBox="true"/>
          <p:nvPr/>
        </p:nvSpPr>
        <p:spPr>
          <a:xfrm rot="0">
            <a:off x="3712371" y="1927267"/>
            <a:ext cx="10863257" cy="1095375"/>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252934"/>
                </a:solidFill>
                <a:latin typeface="Proxima Nova Wide Extrabold"/>
                <a:ea typeface="Proxima Nova Wide Extrabold"/>
                <a:cs typeface="Proxima Nova Wide Extrabold"/>
                <a:sym typeface="Proxima Nova Wide Extrabold"/>
              </a:rPr>
              <a:t>Our Three Core Pillars</a:t>
            </a:r>
          </a:p>
        </p:txBody>
      </p:sp>
      <p:sp>
        <p:nvSpPr>
          <p:cNvPr name="TextBox 7" id="7"/>
          <p:cNvSpPr txBox="true"/>
          <p:nvPr/>
        </p:nvSpPr>
        <p:spPr>
          <a:xfrm rot="0">
            <a:off x="6153464" y="3619002"/>
            <a:ext cx="3419624" cy="481330"/>
          </a:xfrm>
          <a:prstGeom prst="rect">
            <a:avLst/>
          </a:prstGeom>
        </p:spPr>
        <p:txBody>
          <a:bodyPr anchor="t" rtlCol="false" tIns="0" lIns="0" bIns="0" rIns="0">
            <a:spAutoFit/>
          </a:bodyPr>
          <a:lstStyle/>
          <a:p>
            <a:pPr algn="ctr">
              <a:lnSpc>
                <a:spcPts val="3919"/>
              </a:lnSpc>
            </a:pPr>
            <a:r>
              <a:rPr lang="en-US" sz="2799" b="true">
                <a:solidFill>
                  <a:srgbClr val="252934"/>
                </a:solidFill>
                <a:latin typeface="Proxima Nova Bold"/>
                <a:ea typeface="Proxima Nova Bold"/>
                <a:cs typeface="Proxima Nova Bold"/>
                <a:sym typeface="Proxima Nova Bold"/>
              </a:rPr>
              <a:t>Leader and Advocate</a:t>
            </a:r>
          </a:p>
        </p:txBody>
      </p:sp>
      <p:sp>
        <p:nvSpPr>
          <p:cNvPr name="TextBox 8" id="8"/>
          <p:cNvSpPr txBox="true"/>
          <p:nvPr/>
        </p:nvSpPr>
        <p:spPr>
          <a:xfrm rot="0">
            <a:off x="6214855" y="4340000"/>
            <a:ext cx="9678625" cy="3887470"/>
          </a:xfrm>
          <a:prstGeom prst="rect">
            <a:avLst/>
          </a:prstGeom>
        </p:spPr>
        <p:txBody>
          <a:bodyPr anchor="t" rtlCol="false" tIns="0" lIns="0" bIns="0" rIns="0">
            <a:spAutoFit/>
          </a:bodyPr>
          <a:lstStyle/>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Unity </a:t>
            </a:r>
            <a:r>
              <a:rPr lang="en-US" sz="2199">
                <a:solidFill>
                  <a:srgbClr val="252934"/>
                </a:solidFill>
                <a:latin typeface="Proxima Nova"/>
                <a:ea typeface="Proxima Nova"/>
                <a:cs typeface="Proxima Nova"/>
                <a:sym typeface="Proxima Nova"/>
              </a:rPr>
              <a:t>- ACWA members may be competitors in sales and customers, but we are united in promoting conservation on agricultural lands.</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Influence</a:t>
            </a:r>
            <a:r>
              <a:rPr lang="en-US" sz="2199">
                <a:solidFill>
                  <a:srgbClr val="252934"/>
                </a:solidFill>
                <a:latin typeface="Proxima Nova"/>
                <a:ea typeface="Proxima Nova"/>
                <a:cs typeface="Proxima Nova"/>
                <a:sym typeface="Proxima Nova"/>
              </a:rPr>
              <a:t> </a:t>
            </a:r>
            <a:r>
              <a:rPr lang="en-US" sz="2199">
                <a:solidFill>
                  <a:srgbClr val="252934"/>
                </a:solidFill>
                <a:latin typeface="Proxima Nova"/>
                <a:ea typeface="Proxima Nova"/>
                <a:cs typeface="Proxima Nova"/>
                <a:sym typeface="Proxima Nova"/>
              </a:rPr>
              <a:t>- ACWA has a credible and influential voice when it comes to speaking to farmers, landowners, state and national agencies, and leaders in ag &amp; conservation. We also listen.</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Projects</a:t>
            </a:r>
            <a:r>
              <a:rPr lang="en-US" b="true" sz="2199" u="sng">
                <a:solidFill>
                  <a:srgbClr val="252934"/>
                </a:solidFill>
                <a:latin typeface="Proxima Nova Bold"/>
                <a:ea typeface="Proxima Nova Bold"/>
                <a:cs typeface="Proxima Nova Bold"/>
                <a:sym typeface="Proxima Nova Bold"/>
              </a:rPr>
              <a:t> </a:t>
            </a:r>
            <a:r>
              <a:rPr lang="en-US" sz="2199">
                <a:solidFill>
                  <a:srgbClr val="252934"/>
                </a:solidFill>
                <a:latin typeface="Proxima Nova"/>
                <a:ea typeface="Proxima Nova"/>
                <a:cs typeface="Proxima Nova"/>
                <a:sym typeface="Proxima Nova"/>
              </a:rPr>
              <a:t>-  ACWA has raised millions of dollars for ag-led conservation from third-party funders like IDALS’ Water Quality Initiative, USDA’s Regional Conservation Partnership Program, and the Walton Family Foundation</a:t>
            </a:r>
          </a:p>
        </p:txBody>
      </p:sp>
      <p:sp>
        <p:nvSpPr>
          <p:cNvPr name="Freeform 9" id="9"/>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5737979" y="8862060"/>
            <a:ext cx="1521321" cy="396240"/>
          </a:xfrm>
          <a:prstGeom prst="rect">
            <a:avLst/>
          </a:prstGeom>
        </p:spPr>
        <p:txBody>
          <a:bodyPr anchor="t" rtlCol="false" tIns="0" lIns="0" bIns="0" rIns="0">
            <a:spAutoFit/>
          </a:bodyPr>
          <a:lstStyle/>
          <a:p>
            <a:pPr algn="ctr">
              <a:lnSpc>
                <a:spcPts val="3359"/>
              </a:lnSpc>
            </a:pPr>
            <a:r>
              <a:rPr lang="en-US" sz="2400" u="sng">
                <a:solidFill>
                  <a:srgbClr val="252934"/>
                </a:solidFill>
                <a:latin typeface="Proxima Nova"/>
                <a:ea typeface="Proxima Nova"/>
                <a:cs typeface="Proxima Nova"/>
                <a:sym typeface="Proxima Nova"/>
                <a:hlinkClick r:id="rId6" tooltip="https://www.acwaiowa.com/about-acwa/core-pillars/"/>
              </a:rPr>
              <a:t>Learn more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sp>
        <p:nvSpPr>
          <p:cNvPr name="Freeform 2" id="2"/>
          <p:cNvSpPr/>
          <p:nvPr/>
        </p:nvSpPr>
        <p:spPr>
          <a:xfrm flipH="false" flipV="false" rot="0">
            <a:off x="2919750" y="4126987"/>
            <a:ext cx="2261825" cy="2261825"/>
          </a:xfrm>
          <a:custGeom>
            <a:avLst/>
            <a:gdLst/>
            <a:ahLst/>
            <a:cxnLst/>
            <a:rect r="r" b="b" t="t" l="l"/>
            <a:pathLst>
              <a:path h="2261825" w="2261825">
                <a:moveTo>
                  <a:pt x="0" y="0"/>
                </a:moveTo>
                <a:lnTo>
                  <a:pt x="2261824" y="0"/>
                </a:lnTo>
                <a:lnTo>
                  <a:pt x="2261824" y="2261825"/>
                </a:lnTo>
                <a:lnTo>
                  <a:pt x="0" y="2261825"/>
                </a:lnTo>
                <a:lnTo>
                  <a:pt x="0" y="0"/>
                </a:lnTo>
                <a:close/>
              </a:path>
            </a:pathLst>
          </a:custGeom>
          <a:blipFill>
            <a:blip r:embed="rId2"/>
            <a:stretch>
              <a:fillRect l="0" t="0" r="0" b="0"/>
            </a:stretch>
          </a:blipFill>
        </p:spPr>
      </p:sp>
      <p:sp>
        <p:nvSpPr>
          <p:cNvPr name="TextBox 3" id="3"/>
          <p:cNvSpPr txBox="true"/>
          <p:nvPr/>
        </p:nvSpPr>
        <p:spPr>
          <a:xfrm rot="0">
            <a:off x="1760633" y="7065087"/>
            <a:ext cx="4580058" cy="438150"/>
          </a:xfrm>
          <a:prstGeom prst="rect">
            <a:avLst/>
          </a:prstGeom>
        </p:spPr>
        <p:txBody>
          <a:bodyPr anchor="t" rtlCol="false" tIns="0" lIns="0" bIns="0" rIns="0">
            <a:spAutoFit/>
          </a:bodyPr>
          <a:lstStyle/>
          <a:p>
            <a:pPr algn="ctr" marL="0" indent="0" lvl="0">
              <a:lnSpc>
                <a:spcPts val="3300"/>
              </a:lnSpc>
              <a:spcBef>
                <a:spcPct val="0"/>
              </a:spcBef>
            </a:pPr>
            <a:r>
              <a:rPr lang="en-US" sz="3000">
                <a:solidFill>
                  <a:srgbClr val="252934"/>
                </a:solidFill>
                <a:latin typeface="Proxima Nova Wide Extrabold"/>
                <a:ea typeface="Proxima Nova Wide Extrabold"/>
                <a:cs typeface="Proxima Nova Wide Extrabold"/>
                <a:sym typeface="Proxima Nova Wide Extrabold"/>
              </a:rPr>
              <a:t>We are...</a:t>
            </a:r>
          </a:p>
        </p:txBody>
      </p:sp>
      <p:sp>
        <p:nvSpPr>
          <p:cNvPr name="TextBox 4" id="4"/>
          <p:cNvSpPr txBox="true"/>
          <p:nvPr/>
        </p:nvSpPr>
        <p:spPr>
          <a:xfrm rot="0">
            <a:off x="1760633" y="7617537"/>
            <a:ext cx="4580058" cy="438150"/>
          </a:xfrm>
          <a:prstGeom prst="rect">
            <a:avLst/>
          </a:prstGeom>
        </p:spPr>
        <p:txBody>
          <a:bodyPr anchor="t" rtlCol="false" tIns="0" lIns="0" bIns="0" rIns="0">
            <a:spAutoFit/>
          </a:bodyPr>
          <a:lstStyle/>
          <a:p>
            <a:pPr algn="ctr" marL="0" indent="0" lvl="0">
              <a:lnSpc>
                <a:spcPts val="3300"/>
              </a:lnSpc>
            </a:pPr>
            <a:r>
              <a:rPr lang="en-US" sz="3000">
                <a:solidFill>
                  <a:srgbClr val="252934"/>
                </a:solidFill>
                <a:latin typeface="Proxima Nova Wide Extrabold"/>
                <a:ea typeface="Proxima Nova Wide Extrabold"/>
                <a:cs typeface="Proxima Nova Wide Extrabold"/>
                <a:sym typeface="Proxima Nova Wide Extrabold"/>
              </a:rPr>
              <a:t>Farmer trusted</a:t>
            </a:r>
          </a:p>
        </p:txBody>
      </p:sp>
      <p:sp>
        <p:nvSpPr>
          <p:cNvPr name="Freeform 5" id="5"/>
          <p:cNvSpPr/>
          <p:nvPr/>
        </p:nvSpPr>
        <p:spPr>
          <a:xfrm flipH="false" flipV="false" rot="0">
            <a:off x="8002619" y="8963616"/>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712371" y="1927267"/>
            <a:ext cx="10863257" cy="1095375"/>
          </a:xfrm>
          <a:prstGeom prst="rect">
            <a:avLst/>
          </a:prstGeom>
        </p:spPr>
        <p:txBody>
          <a:bodyPr anchor="t" rtlCol="false" tIns="0" lIns="0" bIns="0" rIns="0">
            <a:spAutoFit/>
          </a:bodyPr>
          <a:lstStyle/>
          <a:p>
            <a:pPr algn="ctr" marL="0" indent="0" lvl="0">
              <a:lnSpc>
                <a:spcPts val="8640"/>
              </a:lnSpc>
              <a:spcBef>
                <a:spcPct val="0"/>
              </a:spcBef>
            </a:pPr>
            <a:r>
              <a:rPr lang="en-US" sz="7200">
                <a:solidFill>
                  <a:srgbClr val="252934"/>
                </a:solidFill>
                <a:latin typeface="Proxima Nova Wide Extrabold"/>
                <a:ea typeface="Proxima Nova Wide Extrabold"/>
                <a:cs typeface="Proxima Nova Wide Extrabold"/>
                <a:sym typeface="Proxima Nova Wide Extrabold"/>
              </a:rPr>
              <a:t>Our Three Core Pillars</a:t>
            </a:r>
          </a:p>
        </p:txBody>
      </p:sp>
      <p:sp>
        <p:nvSpPr>
          <p:cNvPr name="TextBox 7" id="7"/>
          <p:cNvSpPr txBox="true"/>
          <p:nvPr/>
        </p:nvSpPr>
        <p:spPr>
          <a:xfrm rot="0">
            <a:off x="6214855" y="3450092"/>
            <a:ext cx="3392835" cy="481330"/>
          </a:xfrm>
          <a:prstGeom prst="rect">
            <a:avLst/>
          </a:prstGeom>
        </p:spPr>
        <p:txBody>
          <a:bodyPr anchor="t" rtlCol="false" tIns="0" lIns="0" bIns="0" rIns="0">
            <a:spAutoFit/>
          </a:bodyPr>
          <a:lstStyle/>
          <a:p>
            <a:pPr algn="l">
              <a:lnSpc>
                <a:spcPts val="3919"/>
              </a:lnSpc>
            </a:pPr>
            <a:r>
              <a:rPr lang="en-US" sz="2799" b="true">
                <a:solidFill>
                  <a:srgbClr val="252934"/>
                </a:solidFill>
                <a:latin typeface="Proxima Nova Bold"/>
                <a:ea typeface="Proxima Nova Bold"/>
                <a:cs typeface="Proxima Nova Bold"/>
                <a:sym typeface="Proxima Nova Bold"/>
              </a:rPr>
              <a:t>Innovate and Sustain</a:t>
            </a:r>
          </a:p>
        </p:txBody>
      </p:sp>
      <p:sp>
        <p:nvSpPr>
          <p:cNvPr name="TextBox 8" id="8"/>
          <p:cNvSpPr txBox="true"/>
          <p:nvPr/>
        </p:nvSpPr>
        <p:spPr>
          <a:xfrm rot="0">
            <a:off x="6214855" y="4187600"/>
            <a:ext cx="10773043" cy="4277995"/>
          </a:xfrm>
          <a:prstGeom prst="rect">
            <a:avLst/>
          </a:prstGeom>
        </p:spPr>
        <p:txBody>
          <a:bodyPr anchor="t" rtlCol="false" tIns="0" lIns="0" bIns="0" rIns="0">
            <a:spAutoFit/>
          </a:bodyPr>
          <a:lstStyle/>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Conservation Agronomist Network</a:t>
            </a:r>
            <a:r>
              <a:rPr lang="en-US" sz="2199" u="sng">
                <a:solidFill>
                  <a:srgbClr val="252934"/>
                </a:solidFill>
                <a:latin typeface="Proxima Nova"/>
                <a:ea typeface="Proxima Nova"/>
                <a:cs typeface="Proxima Nova"/>
                <a:sym typeface="Proxima Nova"/>
              </a:rPr>
              <a:t> </a:t>
            </a:r>
            <a:r>
              <a:rPr lang="en-US" sz="2199">
                <a:solidFill>
                  <a:srgbClr val="252934"/>
                </a:solidFill>
                <a:latin typeface="Proxima Nova"/>
                <a:ea typeface="Proxima Nova"/>
                <a:cs typeface="Proxima Nova"/>
                <a:sym typeface="Proxima Nova"/>
              </a:rPr>
              <a:t>- ACWA is the inventor, strategist, and innovator of this network that is making waves statewide. Conservation Agronomists help farmers with one-on-one advice for making sustainability profitable.</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Soil health </a:t>
            </a:r>
            <a:r>
              <a:rPr lang="en-US" sz="2199">
                <a:solidFill>
                  <a:srgbClr val="252934"/>
                </a:solidFill>
                <a:latin typeface="Proxima Nova"/>
                <a:ea typeface="Proxima Nova"/>
                <a:cs typeface="Proxima Nova"/>
                <a:sym typeface="Proxima Nova"/>
              </a:rPr>
              <a:t>- Through ACWA’s statewide reach of ag retailers, we promote soil health practices like cover crops and no-till.</a:t>
            </a:r>
          </a:p>
          <a:p>
            <a:pPr algn="l">
              <a:lnSpc>
                <a:spcPts val="3079"/>
              </a:lnSpc>
            </a:pPr>
          </a:p>
          <a:p>
            <a:pPr algn="l" marL="474976" indent="-237488" lvl="1">
              <a:lnSpc>
                <a:spcPts val="3079"/>
              </a:lnSpc>
              <a:buFont typeface="Arial"/>
              <a:buChar char="•"/>
            </a:pPr>
            <a:r>
              <a:rPr lang="en-US" b="true" sz="2199" u="sng">
                <a:solidFill>
                  <a:srgbClr val="252934"/>
                </a:solidFill>
                <a:latin typeface="Proxima Nova Bold"/>
                <a:ea typeface="Proxima Nova Bold"/>
                <a:cs typeface="Proxima Nova Bold"/>
                <a:sym typeface="Proxima Nova Bold"/>
              </a:rPr>
              <a:t>Water Quality </a:t>
            </a:r>
            <a:r>
              <a:rPr lang="en-US" sz="2199">
                <a:solidFill>
                  <a:srgbClr val="252934"/>
                </a:solidFill>
                <a:latin typeface="Proxima Nova"/>
                <a:ea typeface="Proxima Nova"/>
                <a:cs typeface="Proxima Nova"/>
                <a:sym typeface="Proxima Nova"/>
              </a:rPr>
              <a:t>- ACWA also promotes science-based practices at the edges of fields, such as bioreactors, saturated buffers, and wetlands. In fact, ACWA installed the first large, on-farm bioreactor leading to the current science-based practice standard for all farmers nationwide.</a:t>
            </a:r>
          </a:p>
        </p:txBody>
      </p:sp>
      <p:sp>
        <p:nvSpPr>
          <p:cNvPr name="TextBox 9" id="9"/>
          <p:cNvSpPr txBox="true"/>
          <p:nvPr/>
        </p:nvSpPr>
        <p:spPr>
          <a:xfrm rot="0">
            <a:off x="15737979" y="8862060"/>
            <a:ext cx="1521321" cy="396240"/>
          </a:xfrm>
          <a:prstGeom prst="rect">
            <a:avLst/>
          </a:prstGeom>
        </p:spPr>
        <p:txBody>
          <a:bodyPr anchor="t" rtlCol="false" tIns="0" lIns="0" bIns="0" rIns="0">
            <a:spAutoFit/>
          </a:bodyPr>
          <a:lstStyle/>
          <a:p>
            <a:pPr algn="ctr">
              <a:lnSpc>
                <a:spcPts val="3359"/>
              </a:lnSpc>
            </a:pPr>
            <a:r>
              <a:rPr lang="en-US" sz="2400" u="sng">
                <a:solidFill>
                  <a:srgbClr val="252934"/>
                </a:solidFill>
                <a:latin typeface="Proxima Nova"/>
                <a:ea typeface="Proxima Nova"/>
                <a:cs typeface="Proxima Nova"/>
                <a:sym typeface="Proxima Nova"/>
                <a:hlinkClick r:id="rId5" tooltip="https://www.acwaiowa.com/about-acwa/core-pillars/"/>
              </a:rPr>
              <a:t>Learn more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AE1"/>
        </a:solidFill>
      </p:bgPr>
    </p:bg>
    <p:spTree>
      <p:nvGrpSpPr>
        <p:cNvPr id="1" name=""/>
        <p:cNvGrpSpPr/>
        <p:nvPr/>
      </p:nvGrpSpPr>
      <p:grpSpPr>
        <a:xfrm>
          <a:off x="0" y="0"/>
          <a:ext cx="0" cy="0"/>
          <a:chOff x="0" y="0"/>
          <a:chExt cx="0" cy="0"/>
        </a:xfrm>
      </p:grpSpPr>
      <p:sp>
        <p:nvSpPr>
          <p:cNvPr name="AutoShape 2" id="2"/>
          <p:cNvSpPr/>
          <p:nvPr/>
        </p:nvSpPr>
        <p:spPr>
          <a:xfrm rot="0">
            <a:off x="1190625" y="5133975"/>
            <a:ext cx="16068675" cy="0"/>
          </a:xfrm>
          <a:prstGeom prst="line">
            <a:avLst/>
          </a:prstGeom>
          <a:ln cap="rnd" w="19050">
            <a:solidFill>
              <a:srgbClr val="252934"/>
            </a:solidFill>
            <a:prstDash val="solid"/>
            <a:headEnd type="none" len="sm" w="sm"/>
            <a:tailEnd type="none" len="sm" w="sm"/>
          </a:ln>
        </p:spPr>
      </p:sp>
      <p:grpSp>
        <p:nvGrpSpPr>
          <p:cNvPr name="Group 3" id="3"/>
          <p:cNvGrpSpPr/>
          <p:nvPr/>
        </p:nvGrpSpPr>
        <p:grpSpPr>
          <a:xfrm rot="0">
            <a:off x="1028700" y="4981575"/>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grpSp>
        <p:nvGrpSpPr>
          <p:cNvPr name="Group 5" id="5"/>
          <p:cNvGrpSpPr/>
          <p:nvPr/>
        </p:nvGrpSpPr>
        <p:grpSpPr>
          <a:xfrm rot="0">
            <a:off x="3828311" y="4981575"/>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grpSp>
        <p:nvGrpSpPr>
          <p:cNvPr name="Group 7" id="7"/>
          <p:cNvGrpSpPr/>
          <p:nvPr/>
        </p:nvGrpSpPr>
        <p:grpSpPr>
          <a:xfrm rot="0">
            <a:off x="6646484" y="4981575"/>
            <a:ext cx="323850" cy="323850"/>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grpSp>
        <p:nvGrpSpPr>
          <p:cNvPr name="Group 9" id="9"/>
          <p:cNvGrpSpPr/>
          <p:nvPr/>
        </p:nvGrpSpPr>
        <p:grpSpPr>
          <a:xfrm rot="0">
            <a:off x="9569431" y="4981575"/>
            <a:ext cx="323850" cy="32385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sp>
        <p:nvSpPr>
          <p:cNvPr name="TextBox 11" id="11"/>
          <p:cNvSpPr txBox="true"/>
          <p:nvPr/>
        </p:nvSpPr>
        <p:spPr>
          <a:xfrm rot="0">
            <a:off x="1028700" y="1028700"/>
            <a:ext cx="16230600" cy="121920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272B35"/>
                </a:solidFill>
                <a:latin typeface="Proxima Nova Wide Extrabold"/>
                <a:ea typeface="Proxima Nova Wide Extrabold"/>
                <a:cs typeface="Proxima Nova Wide Extrabold"/>
                <a:sym typeface="Proxima Nova Wide Extrabold"/>
              </a:rPr>
              <a:t>History of ACWA</a:t>
            </a:r>
          </a:p>
        </p:txBody>
      </p:sp>
      <p:sp>
        <p:nvSpPr>
          <p:cNvPr name="TextBox 12" id="12"/>
          <p:cNvSpPr txBox="true"/>
          <p:nvPr/>
        </p:nvSpPr>
        <p:spPr>
          <a:xfrm rot="0">
            <a:off x="1028700" y="5972175"/>
            <a:ext cx="2103798"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1999</a:t>
            </a:r>
          </a:p>
        </p:txBody>
      </p:sp>
      <p:sp>
        <p:nvSpPr>
          <p:cNvPr name="TextBox 13" id="13"/>
          <p:cNvSpPr txBox="true"/>
          <p:nvPr/>
        </p:nvSpPr>
        <p:spPr>
          <a:xfrm rot="0">
            <a:off x="1028700" y="7193534"/>
            <a:ext cx="2103798" cy="147066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Founding of ACWA with mission based in Raccoon River</a:t>
            </a:r>
          </a:p>
        </p:txBody>
      </p:sp>
      <p:sp>
        <p:nvSpPr>
          <p:cNvPr name="TextBox 14" id="14"/>
          <p:cNvSpPr txBox="true"/>
          <p:nvPr/>
        </p:nvSpPr>
        <p:spPr>
          <a:xfrm rot="0">
            <a:off x="3828311" y="5981700"/>
            <a:ext cx="2103798"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2002</a:t>
            </a:r>
          </a:p>
        </p:txBody>
      </p:sp>
      <p:sp>
        <p:nvSpPr>
          <p:cNvPr name="TextBox 15" id="15"/>
          <p:cNvSpPr txBox="true"/>
          <p:nvPr/>
        </p:nvSpPr>
        <p:spPr>
          <a:xfrm rot="0">
            <a:off x="3828311" y="7203059"/>
            <a:ext cx="2103798" cy="147066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Water monitoring program leads to ACWA’s first watershed plan</a:t>
            </a:r>
          </a:p>
        </p:txBody>
      </p:sp>
      <p:sp>
        <p:nvSpPr>
          <p:cNvPr name="TextBox 16" id="16"/>
          <p:cNvSpPr txBox="true"/>
          <p:nvPr/>
        </p:nvSpPr>
        <p:spPr>
          <a:xfrm rot="0">
            <a:off x="6646484" y="7203059"/>
            <a:ext cx="1992225" cy="1099185"/>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ACWA expands to Des Moines River Watershed</a:t>
            </a:r>
          </a:p>
        </p:txBody>
      </p:sp>
      <p:sp>
        <p:nvSpPr>
          <p:cNvPr name="TextBox 17" id="17"/>
          <p:cNvSpPr txBox="true"/>
          <p:nvPr/>
        </p:nvSpPr>
        <p:spPr>
          <a:xfrm rot="0">
            <a:off x="9569431" y="7203059"/>
            <a:ext cx="2103798" cy="147066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North Raccoon Farm to River Partnership begins</a:t>
            </a:r>
          </a:p>
        </p:txBody>
      </p:sp>
      <p:sp>
        <p:nvSpPr>
          <p:cNvPr name="TextBox 18" id="18"/>
          <p:cNvSpPr txBox="true"/>
          <p:nvPr/>
        </p:nvSpPr>
        <p:spPr>
          <a:xfrm rot="0">
            <a:off x="6646484" y="6005957"/>
            <a:ext cx="2265723"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2008</a:t>
            </a:r>
          </a:p>
        </p:txBody>
      </p:sp>
      <p:sp>
        <p:nvSpPr>
          <p:cNvPr name="TextBox 19" id="19"/>
          <p:cNvSpPr txBox="true"/>
          <p:nvPr/>
        </p:nvSpPr>
        <p:spPr>
          <a:xfrm rot="0">
            <a:off x="9569431" y="5981700"/>
            <a:ext cx="2103798"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2018</a:t>
            </a:r>
          </a:p>
        </p:txBody>
      </p:sp>
      <p:grpSp>
        <p:nvGrpSpPr>
          <p:cNvPr name="Group 20" id="20"/>
          <p:cNvGrpSpPr/>
          <p:nvPr/>
        </p:nvGrpSpPr>
        <p:grpSpPr>
          <a:xfrm rot="0">
            <a:off x="12387604" y="4981575"/>
            <a:ext cx="323850" cy="323850"/>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sp>
        <p:nvSpPr>
          <p:cNvPr name="TextBox 22" id="22"/>
          <p:cNvSpPr txBox="true"/>
          <p:nvPr/>
        </p:nvSpPr>
        <p:spPr>
          <a:xfrm rot="0">
            <a:off x="12387604" y="7203059"/>
            <a:ext cx="2240546" cy="221361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ACWA expands statewide</a:t>
            </a:r>
          </a:p>
          <a:p>
            <a:pPr algn="l" marL="0" indent="0" lvl="0">
              <a:lnSpc>
                <a:spcPts val="2940"/>
              </a:lnSpc>
              <a:spcBef>
                <a:spcPct val="0"/>
              </a:spcBef>
            </a:pPr>
          </a:p>
          <a:p>
            <a:pPr algn="l" marL="0" indent="0" lvl="0">
              <a:lnSpc>
                <a:spcPts val="2940"/>
              </a:lnSpc>
              <a:spcBef>
                <a:spcPct val="0"/>
              </a:spcBef>
            </a:pPr>
            <a:r>
              <a:rPr lang="en-US" sz="2100" u="none">
                <a:solidFill>
                  <a:srgbClr val="272B35"/>
                </a:solidFill>
                <a:latin typeface="Proxima Nova"/>
                <a:ea typeface="Proxima Nova"/>
                <a:cs typeface="Proxima Nova"/>
                <a:sym typeface="Proxima Nova"/>
              </a:rPr>
              <a:t>Conservation Agronomist model formalized</a:t>
            </a:r>
          </a:p>
        </p:txBody>
      </p:sp>
      <p:sp>
        <p:nvSpPr>
          <p:cNvPr name="TextBox 23" id="23"/>
          <p:cNvSpPr txBox="true"/>
          <p:nvPr/>
        </p:nvSpPr>
        <p:spPr>
          <a:xfrm rot="0">
            <a:off x="12387604" y="5981700"/>
            <a:ext cx="2103798"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2021</a:t>
            </a:r>
          </a:p>
        </p:txBody>
      </p:sp>
      <p:grpSp>
        <p:nvGrpSpPr>
          <p:cNvPr name="Group 24" id="24"/>
          <p:cNvGrpSpPr/>
          <p:nvPr/>
        </p:nvGrpSpPr>
        <p:grpSpPr>
          <a:xfrm rot="0">
            <a:off x="15186727" y="4981575"/>
            <a:ext cx="323850" cy="323850"/>
            <a:chOff x="0" y="0"/>
            <a:chExt cx="6350000" cy="6350000"/>
          </a:xfrm>
        </p:grpSpPr>
        <p:sp>
          <p:nvSpPr>
            <p:cNvPr name="Freeform 25" id="2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8C51"/>
            </a:solidFill>
          </p:spPr>
        </p:sp>
      </p:grpSp>
      <p:sp>
        <p:nvSpPr>
          <p:cNvPr name="TextBox 26" id="26"/>
          <p:cNvSpPr txBox="true"/>
          <p:nvPr/>
        </p:nvSpPr>
        <p:spPr>
          <a:xfrm rot="0">
            <a:off x="15186727" y="7203059"/>
            <a:ext cx="2103798" cy="1470660"/>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272B35"/>
                </a:solidFill>
                <a:latin typeface="Proxima Nova"/>
                <a:ea typeface="Proxima Nova"/>
                <a:cs typeface="Proxima Nova"/>
                <a:sym typeface="Proxima Nova"/>
              </a:rPr>
              <a:t>22 members-strong, including some original members</a:t>
            </a:r>
          </a:p>
        </p:txBody>
      </p:sp>
      <p:sp>
        <p:nvSpPr>
          <p:cNvPr name="TextBox 27" id="27"/>
          <p:cNvSpPr txBox="true"/>
          <p:nvPr/>
        </p:nvSpPr>
        <p:spPr>
          <a:xfrm rot="0">
            <a:off x="15186727" y="5981700"/>
            <a:ext cx="2103798" cy="450215"/>
          </a:xfrm>
          <a:prstGeom prst="rect">
            <a:avLst/>
          </a:prstGeom>
        </p:spPr>
        <p:txBody>
          <a:bodyPr anchor="t" rtlCol="false" tIns="0" lIns="0" bIns="0" rIns="0">
            <a:spAutoFit/>
          </a:bodyPr>
          <a:lstStyle/>
          <a:p>
            <a:pPr algn="l" marL="0" indent="0" lvl="0">
              <a:lnSpc>
                <a:spcPts val="3639"/>
              </a:lnSpc>
              <a:spcBef>
                <a:spcPct val="0"/>
              </a:spcBef>
            </a:pPr>
            <a:r>
              <a:rPr lang="en-US" sz="2799">
                <a:solidFill>
                  <a:srgbClr val="272B35"/>
                </a:solidFill>
                <a:latin typeface="Proxima Nova"/>
                <a:ea typeface="Proxima Nova"/>
                <a:cs typeface="Proxima Nova"/>
                <a:sym typeface="Proxima Nova"/>
              </a:rPr>
              <a:t>TODAY</a:t>
            </a:r>
          </a:p>
        </p:txBody>
      </p:sp>
      <p:sp>
        <p:nvSpPr>
          <p:cNvPr name="TextBox 28" id="28"/>
          <p:cNvSpPr txBox="true"/>
          <p:nvPr/>
        </p:nvSpPr>
        <p:spPr>
          <a:xfrm rot="0">
            <a:off x="2272685" y="4017910"/>
            <a:ext cx="13742630" cy="335280"/>
          </a:xfrm>
          <a:prstGeom prst="rect">
            <a:avLst/>
          </a:prstGeom>
        </p:spPr>
        <p:txBody>
          <a:bodyPr anchor="t" rtlCol="false" tIns="0" lIns="0" bIns="0" rIns="0">
            <a:spAutoFit/>
          </a:bodyPr>
          <a:lstStyle/>
          <a:p>
            <a:pPr algn="ctr" marL="0" indent="0" lvl="0">
              <a:lnSpc>
                <a:spcPts val="2730"/>
              </a:lnSpc>
              <a:spcBef>
                <a:spcPct val="0"/>
              </a:spcBef>
            </a:pPr>
            <a:r>
              <a:rPr lang="en-US" sz="2100">
                <a:solidFill>
                  <a:srgbClr val="272B35"/>
                </a:solidFill>
                <a:latin typeface="Proxima Nova"/>
                <a:ea typeface="Proxima Nova"/>
                <a:cs typeface="Proxima Nova"/>
                <a:sym typeface="Proxima Nova"/>
              </a:rPr>
              <a:t>through state, federal, and private contributions</a:t>
            </a:r>
          </a:p>
        </p:txBody>
      </p:sp>
      <p:sp>
        <p:nvSpPr>
          <p:cNvPr name="TextBox 29" id="29"/>
          <p:cNvSpPr txBox="true"/>
          <p:nvPr/>
        </p:nvSpPr>
        <p:spPr>
          <a:xfrm rot="0">
            <a:off x="7233623" y="3313976"/>
            <a:ext cx="3820754" cy="450215"/>
          </a:xfrm>
          <a:prstGeom prst="rect">
            <a:avLst/>
          </a:prstGeom>
        </p:spPr>
        <p:txBody>
          <a:bodyPr anchor="t" rtlCol="false" tIns="0" lIns="0" bIns="0" rIns="0">
            <a:spAutoFit/>
          </a:bodyPr>
          <a:lstStyle/>
          <a:p>
            <a:pPr algn="ctr" marL="0" indent="0" lvl="0">
              <a:lnSpc>
                <a:spcPts val="3639"/>
              </a:lnSpc>
              <a:spcBef>
                <a:spcPct val="0"/>
              </a:spcBef>
            </a:pPr>
            <a:r>
              <a:rPr lang="en-US" sz="2799">
                <a:solidFill>
                  <a:srgbClr val="272B35"/>
                </a:solidFill>
                <a:latin typeface="Proxima Nova"/>
                <a:ea typeface="Proxima Nova"/>
                <a:cs typeface="Proxima Nova"/>
                <a:sym typeface="Proxima Nova"/>
              </a:rPr>
              <a:t>MILLIONS RAISED</a:t>
            </a:r>
          </a:p>
        </p:txBody>
      </p:sp>
      <p:sp>
        <p:nvSpPr>
          <p:cNvPr name="AutoShape 30" id="30"/>
          <p:cNvSpPr/>
          <p:nvPr/>
        </p:nvSpPr>
        <p:spPr>
          <a:xfrm>
            <a:off x="7739146" y="3900575"/>
            <a:ext cx="2809708" cy="0"/>
          </a:xfrm>
          <a:prstGeom prst="line">
            <a:avLst/>
          </a:prstGeom>
          <a:ln cap="flat" w="38100">
            <a:solidFill>
              <a:srgbClr val="252934"/>
            </a:solidFill>
            <a:prstDash val="solid"/>
            <a:headEnd type="arrow" len="sm" w="med"/>
            <a:tailEnd type="arrow" len="sm" w="med"/>
          </a:ln>
        </p:spPr>
      </p:sp>
      <p:sp>
        <p:nvSpPr>
          <p:cNvPr name="Freeform 31" id="31"/>
          <p:cNvSpPr/>
          <p:nvPr/>
        </p:nvSpPr>
        <p:spPr>
          <a:xfrm flipH="false" flipV="false" rot="0">
            <a:off x="14976538" y="1028700"/>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2" id="32"/>
          <p:cNvSpPr txBox="true"/>
          <p:nvPr/>
        </p:nvSpPr>
        <p:spPr>
          <a:xfrm rot="0">
            <a:off x="15737979" y="9041130"/>
            <a:ext cx="1521321" cy="396240"/>
          </a:xfrm>
          <a:prstGeom prst="rect">
            <a:avLst/>
          </a:prstGeom>
        </p:spPr>
        <p:txBody>
          <a:bodyPr anchor="t" rtlCol="false" tIns="0" lIns="0" bIns="0" rIns="0">
            <a:spAutoFit/>
          </a:bodyPr>
          <a:lstStyle/>
          <a:p>
            <a:pPr algn="ctr">
              <a:lnSpc>
                <a:spcPts val="3359"/>
              </a:lnSpc>
            </a:pPr>
            <a:r>
              <a:rPr lang="en-US" sz="2400" u="sng">
                <a:solidFill>
                  <a:srgbClr val="272B35"/>
                </a:solidFill>
                <a:latin typeface="Proxima Nova"/>
                <a:ea typeface="Proxima Nova"/>
                <a:cs typeface="Proxima Nova"/>
                <a:sym typeface="Proxima Nova"/>
                <a:hlinkClick r:id="rId4" tooltip="https://www.acwaiowa.com/wordpress2024/wp-content/uploads/ACWA_2024_Annual_Report.pdf"/>
              </a:rPr>
              <a:t>Learn more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E486A"/>
        </a:solidFill>
      </p:bgPr>
    </p:bg>
    <p:spTree>
      <p:nvGrpSpPr>
        <p:cNvPr id="1" name=""/>
        <p:cNvGrpSpPr/>
        <p:nvPr/>
      </p:nvGrpSpPr>
      <p:grpSpPr>
        <a:xfrm>
          <a:off x="0" y="0"/>
          <a:ext cx="0" cy="0"/>
          <a:chOff x="0" y="0"/>
          <a:chExt cx="0" cy="0"/>
        </a:xfrm>
      </p:grpSpPr>
      <p:sp>
        <p:nvSpPr>
          <p:cNvPr name="TextBox 2" id="2"/>
          <p:cNvSpPr txBox="true"/>
          <p:nvPr/>
        </p:nvSpPr>
        <p:spPr>
          <a:xfrm rot="0">
            <a:off x="1028700" y="4501515"/>
            <a:ext cx="16230600" cy="1369695"/>
          </a:xfrm>
          <a:prstGeom prst="rect">
            <a:avLst/>
          </a:prstGeom>
        </p:spPr>
        <p:txBody>
          <a:bodyPr anchor="t" rtlCol="false" tIns="0" lIns="0" bIns="0" rIns="0">
            <a:spAutoFit/>
          </a:bodyPr>
          <a:lstStyle/>
          <a:p>
            <a:pPr algn="ctr" marL="0" indent="0" lvl="0">
              <a:lnSpc>
                <a:spcPts val="10560"/>
              </a:lnSpc>
            </a:pPr>
            <a:r>
              <a:rPr lang="en-US" sz="9600">
                <a:solidFill>
                  <a:srgbClr val="EFEAE1"/>
                </a:solidFill>
                <a:latin typeface="Proxima Nova Wide Extrabold"/>
                <a:ea typeface="Proxima Nova Wide Extrabold"/>
                <a:cs typeface="Proxima Nova Wide Extrabold"/>
                <a:sym typeface="Proxima Nova Wide Extrabold"/>
              </a:rPr>
              <a:t>What we do</a:t>
            </a:r>
          </a:p>
        </p:txBody>
      </p:sp>
      <p:sp>
        <p:nvSpPr>
          <p:cNvPr name="Freeform 3" id="3"/>
          <p:cNvSpPr/>
          <p:nvPr/>
        </p:nvSpPr>
        <p:spPr>
          <a:xfrm flipH="false" flipV="false" rot="0">
            <a:off x="8002619" y="8668932"/>
            <a:ext cx="2282762" cy="589368"/>
          </a:xfrm>
          <a:custGeom>
            <a:avLst/>
            <a:gdLst/>
            <a:ahLst/>
            <a:cxnLst/>
            <a:rect r="r" b="b" t="t" l="l"/>
            <a:pathLst>
              <a:path h="589368" w="2282762">
                <a:moveTo>
                  <a:pt x="0" y="0"/>
                </a:moveTo>
                <a:lnTo>
                  <a:pt x="2282762" y="0"/>
                </a:lnTo>
                <a:lnTo>
                  <a:pt x="2282762" y="589368"/>
                </a:lnTo>
                <a:lnTo>
                  <a:pt x="0" y="5893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DAGparCpjYE</dc:identifier>
  <dcterms:modified xsi:type="dcterms:W3CDTF">2011-08-01T06:04:30Z</dcterms:modified>
  <cp:revision>1</cp:revision>
  <dc:title>About ACWA</dc:title>
</cp:coreProperties>
</file>